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4" r:id="rId2"/>
  </p:sldMasterIdLst>
  <p:notesMasterIdLst>
    <p:notesMasterId r:id="rId61"/>
  </p:notesMasterIdLst>
  <p:handoutMasterIdLst>
    <p:handoutMasterId r:id="rId62"/>
  </p:handoutMasterIdLst>
  <p:sldIdLst>
    <p:sldId id="612" r:id="rId3"/>
    <p:sldId id="613" r:id="rId4"/>
    <p:sldId id="517" r:id="rId5"/>
    <p:sldId id="455" r:id="rId6"/>
    <p:sldId id="641" r:id="rId7"/>
    <p:sldId id="642" r:id="rId8"/>
    <p:sldId id="643" r:id="rId9"/>
    <p:sldId id="645" r:id="rId10"/>
    <p:sldId id="681" r:id="rId11"/>
    <p:sldId id="682" r:id="rId12"/>
    <p:sldId id="648" r:id="rId13"/>
    <p:sldId id="646" r:id="rId14"/>
    <p:sldId id="615" r:id="rId15"/>
    <p:sldId id="518" r:id="rId16"/>
    <p:sldId id="627" r:id="rId17"/>
    <p:sldId id="616" r:id="rId18"/>
    <p:sldId id="617" r:id="rId19"/>
    <p:sldId id="618" r:id="rId20"/>
    <p:sldId id="619" r:id="rId21"/>
    <p:sldId id="620" r:id="rId22"/>
    <p:sldId id="621" r:id="rId23"/>
    <p:sldId id="622" r:id="rId24"/>
    <p:sldId id="654" r:id="rId25"/>
    <p:sldId id="655" r:id="rId26"/>
    <p:sldId id="656" r:id="rId27"/>
    <p:sldId id="657" r:id="rId28"/>
    <p:sldId id="658" r:id="rId29"/>
    <p:sldId id="659" r:id="rId30"/>
    <p:sldId id="660" r:id="rId31"/>
    <p:sldId id="661" r:id="rId32"/>
    <p:sldId id="663" r:id="rId33"/>
    <p:sldId id="662" r:id="rId34"/>
    <p:sldId id="667" r:id="rId35"/>
    <p:sldId id="668" r:id="rId36"/>
    <p:sldId id="638" r:id="rId37"/>
    <p:sldId id="631" r:id="rId38"/>
    <p:sldId id="625" r:id="rId39"/>
    <p:sldId id="669" r:id="rId40"/>
    <p:sldId id="626" r:id="rId41"/>
    <p:sldId id="608" r:id="rId42"/>
    <p:sldId id="582" r:id="rId43"/>
    <p:sldId id="583" r:id="rId44"/>
    <p:sldId id="572" r:id="rId45"/>
    <p:sldId id="609" r:id="rId46"/>
    <p:sldId id="632" r:id="rId47"/>
    <p:sldId id="589" r:id="rId48"/>
    <p:sldId id="634" r:id="rId49"/>
    <p:sldId id="635" r:id="rId50"/>
    <p:sldId id="571" r:id="rId51"/>
    <p:sldId id="610" r:id="rId52"/>
    <p:sldId id="630" r:id="rId53"/>
    <p:sldId id="639" r:id="rId54"/>
    <p:sldId id="586" r:id="rId55"/>
    <p:sldId id="640" r:id="rId56"/>
    <p:sldId id="675" r:id="rId57"/>
    <p:sldId id="676" r:id="rId58"/>
    <p:sldId id="677" r:id="rId59"/>
    <p:sldId id="636" r:id="rId60"/>
  </p:sldIdLst>
  <p:sldSz cx="9144000" cy="6858000" type="screen4x3"/>
  <p:notesSz cx="6735763" cy="9866313"/>
  <p:custDataLst>
    <p:tags r:id="rId63"/>
  </p:custDataLst>
  <p:defaultTextStyle>
    <a:defPPr>
      <a:defRPr lang="ja-JP"/>
    </a:defPPr>
    <a:lvl1pPr algn="ctr" rtl="0" fontAlgn="base">
      <a:spcBef>
        <a:spcPct val="0"/>
      </a:spcBef>
      <a:spcAft>
        <a:spcPct val="0"/>
      </a:spcAft>
      <a:defRPr kumimoji="1" sz="2000" b="1" kern="1200">
        <a:solidFill>
          <a:schemeClr val="tx1"/>
        </a:solidFill>
        <a:latin typeface="Arial" charset="0"/>
        <a:ea typeface="ＭＳ Ｐゴシック" pitchFamily="50" charset="-128"/>
        <a:cs typeface="+mn-cs"/>
      </a:defRPr>
    </a:lvl1pPr>
    <a:lvl2pPr marL="457200" algn="ctr" rtl="0" fontAlgn="base">
      <a:spcBef>
        <a:spcPct val="0"/>
      </a:spcBef>
      <a:spcAft>
        <a:spcPct val="0"/>
      </a:spcAft>
      <a:defRPr kumimoji="1" sz="2000" b="1" kern="1200">
        <a:solidFill>
          <a:schemeClr val="tx1"/>
        </a:solidFill>
        <a:latin typeface="Arial" charset="0"/>
        <a:ea typeface="ＭＳ Ｐゴシック" pitchFamily="50" charset="-128"/>
        <a:cs typeface="+mn-cs"/>
      </a:defRPr>
    </a:lvl2pPr>
    <a:lvl3pPr marL="914400" algn="ctr" rtl="0" fontAlgn="base">
      <a:spcBef>
        <a:spcPct val="0"/>
      </a:spcBef>
      <a:spcAft>
        <a:spcPct val="0"/>
      </a:spcAft>
      <a:defRPr kumimoji="1" sz="2000" b="1" kern="1200">
        <a:solidFill>
          <a:schemeClr val="tx1"/>
        </a:solidFill>
        <a:latin typeface="Arial" charset="0"/>
        <a:ea typeface="ＭＳ Ｐゴシック" pitchFamily="50" charset="-128"/>
        <a:cs typeface="+mn-cs"/>
      </a:defRPr>
    </a:lvl3pPr>
    <a:lvl4pPr marL="1371600" algn="ctr" rtl="0" fontAlgn="base">
      <a:spcBef>
        <a:spcPct val="0"/>
      </a:spcBef>
      <a:spcAft>
        <a:spcPct val="0"/>
      </a:spcAft>
      <a:defRPr kumimoji="1" sz="2000" b="1" kern="1200">
        <a:solidFill>
          <a:schemeClr val="tx1"/>
        </a:solidFill>
        <a:latin typeface="Arial" charset="0"/>
        <a:ea typeface="ＭＳ Ｐゴシック" pitchFamily="50" charset="-128"/>
        <a:cs typeface="+mn-cs"/>
      </a:defRPr>
    </a:lvl4pPr>
    <a:lvl5pPr marL="1828800" algn="ctr" rtl="0" fontAlgn="base">
      <a:spcBef>
        <a:spcPct val="0"/>
      </a:spcBef>
      <a:spcAft>
        <a:spcPct val="0"/>
      </a:spcAft>
      <a:defRPr kumimoji="1" sz="2000" b="1" kern="1200">
        <a:solidFill>
          <a:schemeClr val="tx1"/>
        </a:solidFill>
        <a:latin typeface="Arial" charset="0"/>
        <a:ea typeface="ＭＳ Ｐゴシック" pitchFamily="50" charset="-128"/>
        <a:cs typeface="+mn-cs"/>
      </a:defRPr>
    </a:lvl5pPr>
    <a:lvl6pPr marL="2286000" algn="l" defTabSz="914400" rtl="0" eaLnBrk="1" latinLnBrk="0" hangingPunct="1">
      <a:defRPr kumimoji="1" sz="2000" b="1" kern="1200">
        <a:solidFill>
          <a:schemeClr val="tx1"/>
        </a:solidFill>
        <a:latin typeface="Arial" charset="0"/>
        <a:ea typeface="ＭＳ Ｐゴシック" pitchFamily="50" charset="-128"/>
        <a:cs typeface="+mn-cs"/>
      </a:defRPr>
    </a:lvl6pPr>
    <a:lvl7pPr marL="2743200" algn="l" defTabSz="914400" rtl="0" eaLnBrk="1" latinLnBrk="0" hangingPunct="1">
      <a:defRPr kumimoji="1" sz="2000" b="1" kern="1200">
        <a:solidFill>
          <a:schemeClr val="tx1"/>
        </a:solidFill>
        <a:latin typeface="Arial" charset="0"/>
        <a:ea typeface="ＭＳ Ｐゴシック" pitchFamily="50" charset="-128"/>
        <a:cs typeface="+mn-cs"/>
      </a:defRPr>
    </a:lvl7pPr>
    <a:lvl8pPr marL="3200400" algn="l" defTabSz="914400" rtl="0" eaLnBrk="1" latinLnBrk="0" hangingPunct="1">
      <a:defRPr kumimoji="1" sz="2000" b="1" kern="1200">
        <a:solidFill>
          <a:schemeClr val="tx1"/>
        </a:solidFill>
        <a:latin typeface="Arial" charset="0"/>
        <a:ea typeface="ＭＳ Ｐゴシック" pitchFamily="50" charset="-128"/>
        <a:cs typeface="+mn-cs"/>
      </a:defRPr>
    </a:lvl8pPr>
    <a:lvl9pPr marL="3657600" algn="l" defTabSz="914400" rtl="0" eaLnBrk="1" latinLnBrk="0" hangingPunct="1">
      <a:defRPr kumimoji="1" sz="2000" b="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7">
          <p15:clr>
            <a:srgbClr val="A4A3A4"/>
          </p15:clr>
        </p15:guide>
        <p15:guide id="2" pos="21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0000"/>
    <a:srgbClr val="00FF00"/>
    <a:srgbClr val="3333CC"/>
    <a:srgbClr val="CCFFCC"/>
    <a:srgbClr val="008000"/>
    <a:srgbClr val="FFFF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97" autoAdjust="0"/>
    <p:restoredTop sz="96327" autoAdjust="0"/>
  </p:normalViewPr>
  <p:slideViewPr>
    <p:cSldViewPr>
      <p:cViewPr>
        <p:scale>
          <a:sx n="150" d="100"/>
          <a:sy n="150" d="100"/>
        </p:scale>
        <p:origin x="144" y="-9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93" d="100"/>
          <a:sy n="93" d="100"/>
        </p:scale>
        <p:origin x="-852" y="-102"/>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ea typeface="ＭＳ Ｐゴシック" pitchFamily="50" charset="-128"/>
              </a:defRPr>
            </a:lvl1pPr>
          </a:lstStyle>
          <a:p>
            <a:pPr>
              <a:defRPr/>
            </a:pPr>
            <a:endParaRPr lang="en-US" altLang="ja-JP"/>
          </a:p>
        </p:txBody>
      </p:sp>
      <p:sp>
        <p:nvSpPr>
          <p:cNvPr id="93187" name="Rectangle 3"/>
          <p:cNvSpPr>
            <a:spLocks noGrp="1" noChangeArrowheads="1"/>
          </p:cNvSpPr>
          <p:nvPr>
            <p:ph type="dt" sz="quarter" idx="1"/>
          </p:nvPr>
        </p:nvSpPr>
        <p:spPr bwMode="auto">
          <a:xfrm>
            <a:off x="3814763" y="0"/>
            <a:ext cx="2919412"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ea typeface="ＭＳ Ｐゴシック" pitchFamily="50" charset="-128"/>
              </a:defRPr>
            </a:lvl1pPr>
          </a:lstStyle>
          <a:p>
            <a:pPr>
              <a:defRPr/>
            </a:pPr>
            <a:endParaRPr lang="en-US" altLang="ja-JP"/>
          </a:p>
        </p:txBody>
      </p:sp>
      <p:sp>
        <p:nvSpPr>
          <p:cNvPr id="93188" name="Rectangle 4"/>
          <p:cNvSpPr>
            <a:spLocks noGrp="1" noChangeArrowheads="1"/>
          </p:cNvSpPr>
          <p:nvPr>
            <p:ph type="ftr" sz="quarter" idx="2"/>
          </p:nvPr>
        </p:nvSpPr>
        <p:spPr bwMode="auto">
          <a:xfrm>
            <a:off x="0" y="9371013"/>
            <a:ext cx="2919413"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ea typeface="ＭＳ Ｐゴシック" pitchFamily="50" charset="-128"/>
              </a:defRPr>
            </a:lvl1pPr>
          </a:lstStyle>
          <a:p>
            <a:pPr>
              <a:defRPr/>
            </a:pPr>
            <a:endParaRPr lang="en-US" altLang="ja-JP"/>
          </a:p>
        </p:txBody>
      </p:sp>
      <p:sp>
        <p:nvSpPr>
          <p:cNvPr id="93189" name="Rectangle 5"/>
          <p:cNvSpPr>
            <a:spLocks noGrp="1" noChangeArrowheads="1"/>
          </p:cNvSpPr>
          <p:nvPr>
            <p:ph type="sldNum" sz="quarter" idx="3"/>
          </p:nvPr>
        </p:nvSpPr>
        <p:spPr bwMode="auto">
          <a:xfrm>
            <a:off x="3814763" y="9371013"/>
            <a:ext cx="2919412"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ea typeface="ＭＳ Ｐゴシック" pitchFamily="50" charset="-128"/>
              </a:defRPr>
            </a:lvl1pPr>
          </a:lstStyle>
          <a:p>
            <a:pPr>
              <a:defRPr/>
            </a:pPr>
            <a:fld id="{DE5BCEAE-9DFD-4F3A-B456-A6C5EB294D82}" type="slidenum">
              <a:rPr lang="en-US" altLang="ja-JP"/>
              <a:pPr>
                <a:defRPr/>
              </a:pPr>
              <a:t>‹#›</a:t>
            </a:fld>
            <a:endParaRPr lang="en-US" altLang="ja-JP"/>
          </a:p>
        </p:txBody>
      </p:sp>
    </p:spTree>
    <p:extLst>
      <p:ext uri="{BB962C8B-B14F-4D97-AF65-F5344CB8AC3E}">
        <p14:creationId xmlns:p14="http://schemas.microsoft.com/office/powerpoint/2010/main" val="3523868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ea typeface="ＭＳ Ｐゴシック" pitchFamily="50" charset="-128"/>
              </a:defRPr>
            </a:lvl1pPr>
          </a:lstStyle>
          <a:p>
            <a:pPr>
              <a:defRPr/>
            </a:pPr>
            <a:endParaRPr lang="en-US" altLang="ja-JP"/>
          </a:p>
        </p:txBody>
      </p:sp>
      <p:sp>
        <p:nvSpPr>
          <p:cNvPr id="3075" name="Rectangle 3"/>
          <p:cNvSpPr>
            <a:spLocks noGrp="1" noChangeArrowheads="1"/>
          </p:cNvSpPr>
          <p:nvPr>
            <p:ph type="dt" idx="1"/>
          </p:nvPr>
        </p:nvSpPr>
        <p:spPr bwMode="auto">
          <a:xfrm>
            <a:off x="3814763" y="0"/>
            <a:ext cx="2919412"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ea typeface="ＭＳ Ｐゴシック" pitchFamily="50" charset="-128"/>
              </a:defRPr>
            </a:lvl1pPr>
          </a:lstStyle>
          <a:p>
            <a:pPr>
              <a:defRPr/>
            </a:pPr>
            <a:endParaRPr lang="en-US" altLang="ja-JP"/>
          </a:p>
        </p:txBody>
      </p:sp>
      <p:sp>
        <p:nvSpPr>
          <p:cNvPr id="74756"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73100" y="4686300"/>
            <a:ext cx="5389563" cy="4440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078" name="Rectangle 6"/>
          <p:cNvSpPr>
            <a:spLocks noGrp="1" noChangeArrowheads="1"/>
          </p:cNvSpPr>
          <p:nvPr>
            <p:ph type="ftr" sz="quarter" idx="4"/>
          </p:nvPr>
        </p:nvSpPr>
        <p:spPr bwMode="auto">
          <a:xfrm>
            <a:off x="0" y="9371013"/>
            <a:ext cx="2919413"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ea typeface="ＭＳ Ｐゴシック" pitchFamily="50" charset="-128"/>
              </a:defRPr>
            </a:lvl1pPr>
          </a:lstStyle>
          <a:p>
            <a:pPr>
              <a:defRPr/>
            </a:pPr>
            <a:endParaRPr lang="en-US" altLang="ja-JP"/>
          </a:p>
        </p:txBody>
      </p:sp>
      <p:sp>
        <p:nvSpPr>
          <p:cNvPr id="3079" name="Rectangle 7"/>
          <p:cNvSpPr>
            <a:spLocks noGrp="1" noChangeArrowheads="1"/>
          </p:cNvSpPr>
          <p:nvPr>
            <p:ph type="sldNum" sz="quarter" idx="5"/>
          </p:nvPr>
        </p:nvSpPr>
        <p:spPr bwMode="auto">
          <a:xfrm>
            <a:off x="3814763" y="9371013"/>
            <a:ext cx="2919412"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ea typeface="ＭＳ Ｐゴシック" pitchFamily="50" charset="-128"/>
              </a:defRPr>
            </a:lvl1pPr>
          </a:lstStyle>
          <a:p>
            <a:pPr>
              <a:defRPr/>
            </a:pPr>
            <a:fld id="{92014731-B2E9-4CF3-94FF-BDEDDDE2A548}" type="slidenum">
              <a:rPr lang="en-US" altLang="ja-JP"/>
              <a:pPr>
                <a:defRPr/>
              </a:pPr>
              <a:t>‹#›</a:t>
            </a:fld>
            <a:endParaRPr lang="en-US" altLang="ja-JP"/>
          </a:p>
        </p:txBody>
      </p:sp>
    </p:spTree>
    <p:extLst>
      <p:ext uri="{BB962C8B-B14F-4D97-AF65-F5344CB8AC3E}">
        <p14:creationId xmlns:p14="http://schemas.microsoft.com/office/powerpoint/2010/main" val="32972113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E6C3D185-F70C-4686-8F89-82575FC1CFE9}" type="slidenum">
              <a:rPr lang="en-US" altLang="ja-JP" smtClean="0"/>
              <a:pPr/>
              <a:t>1</a:t>
            </a:fld>
            <a:endParaRPr lang="en-US" altLang="ja-JP"/>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ja-JP" altLang="ja-JP"/>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AB23454-171D-BB40-B65D-37020CB1F4D3}" type="slidenum">
              <a:rPr kumimoji="1" lang="ja-JP" altLang="en-US" smtClean="0"/>
              <a:pPr/>
              <a:t>49</a:t>
            </a:fld>
            <a:endParaRPr kumimoji="1" lang="ja-JP" altLang="en-US"/>
          </a:p>
        </p:txBody>
      </p:sp>
    </p:spTree>
    <p:extLst>
      <p:ext uri="{BB962C8B-B14F-4D97-AF65-F5344CB8AC3E}">
        <p14:creationId xmlns:p14="http://schemas.microsoft.com/office/powerpoint/2010/main" val="1320356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48698">
              <a:defRPr kumimoji="1" sz="2300">
                <a:solidFill>
                  <a:schemeClr val="tx1"/>
                </a:solidFill>
                <a:latin typeface="Times New Roman" charset="0"/>
                <a:ea typeface="ＭＳ Ｐゴシック" charset="0"/>
                <a:cs typeface="ＭＳ Ｐゴシック" charset="0"/>
              </a:defRPr>
            </a:lvl1pPr>
            <a:lvl2pPr marL="711523" indent="-273663" defTabSz="948698">
              <a:defRPr kumimoji="1" sz="2300">
                <a:solidFill>
                  <a:schemeClr val="tx1"/>
                </a:solidFill>
                <a:latin typeface="Times New Roman" charset="0"/>
                <a:ea typeface="ＭＳ Ｐゴシック" charset="0"/>
              </a:defRPr>
            </a:lvl2pPr>
            <a:lvl3pPr marL="1094651" indent="-218930" defTabSz="948698">
              <a:defRPr kumimoji="1" sz="2300">
                <a:solidFill>
                  <a:schemeClr val="tx1"/>
                </a:solidFill>
                <a:latin typeface="Times New Roman" charset="0"/>
                <a:ea typeface="ＭＳ Ｐゴシック" charset="0"/>
              </a:defRPr>
            </a:lvl3pPr>
            <a:lvl4pPr marL="1532512" indent="-218930" defTabSz="948698">
              <a:defRPr kumimoji="1" sz="2300">
                <a:solidFill>
                  <a:schemeClr val="tx1"/>
                </a:solidFill>
                <a:latin typeface="Times New Roman" charset="0"/>
                <a:ea typeface="ＭＳ Ｐゴシック" charset="0"/>
              </a:defRPr>
            </a:lvl4pPr>
            <a:lvl5pPr marL="1970372" indent="-218930" defTabSz="948698">
              <a:defRPr kumimoji="1" sz="2300">
                <a:solidFill>
                  <a:schemeClr val="tx1"/>
                </a:solidFill>
                <a:latin typeface="Times New Roman" charset="0"/>
                <a:ea typeface="ＭＳ Ｐゴシック" charset="0"/>
              </a:defRPr>
            </a:lvl5pPr>
            <a:lvl6pPr marL="2408232" indent="-218930" defTabSz="948698" fontAlgn="base">
              <a:spcBef>
                <a:spcPct val="0"/>
              </a:spcBef>
              <a:spcAft>
                <a:spcPct val="0"/>
              </a:spcAft>
              <a:defRPr kumimoji="1" sz="2300">
                <a:solidFill>
                  <a:schemeClr val="tx1"/>
                </a:solidFill>
                <a:latin typeface="Times New Roman" charset="0"/>
                <a:ea typeface="ＭＳ Ｐゴシック" charset="0"/>
              </a:defRPr>
            </a:lvl6pPr>
            <a:lvl7pPr marL="2846093" indent="-218930" defTabSz="948698" fontAlgn="base">
              <a:spcBef>
                <a:spcPct val="0"/>
              </a:spcBef>
              <a:spcAft>
                <a:spcPct val="0"/>
              </a:spcAft>
              <a:defRPr kumimoji="1" sz="2300">
                <a:solidFill>
                  <a:schemeClr val="tx1"/>
                </a:solidFill>
                <a:latin typeface="Times New Roman" charset="0"/>
                <a:ea typeface="ＭＳ Ｐゴシック" charset="0"/>
              </a:defRPr>
            </a:lvl7pPr>
            <a:lvl8pPr marL="3283953" indent="-218930" defTabSz="948698" fontAlgn="base">
              <a:spcBef>
                <a:spcPct val="0"/>
              </a:spcBef>
              <a:spcAft>
                <a:spcPct val="0"/>
              </a:spcAft>
              <a:defRPr kumimoji="1" sz="2300">
                <a:solidFill>
                  <a:schemeClr val="tx1"/>
                </a:solidFill>
                <a:latin typeface="Times New Roman" charset="0"/>
                <a:ea typeface="ＭＳ Ｐゴシック" charset="0"/>
              </a:defRPr>
            </a:lvl8pPr>
            <a:lvl9pPr marL="3721814" indent="-218930" defTabSz="948698" fontAlgn="base">
              <a:spcBef>
                <a:spcPct val="0"/>
              </a:spcBef>
              <a:spcAft>
                <a:spcPct val="0"/>
              </a:spcAft>
              <a:defRPr kumimoji="1" sz="2300">
                <a:solidFill>
                  <a:schemeClr val="tx1"/>
                </a:solidFill>
                <a:latin typeface="Times New Roman" charset="0"/>
                <a:ea typeface="ＭＳ Ｐゴシック" charset="0"/>
              </a:defRPr>
            </a:lvl9pPr>
          </a:lstStyle>
          <a:p>
            <a:fld id="{DD840B59-5EE1-2D4A-B0B6-450206BC12DC}" type="slidenum">
              <a:rPr lang="en-US" altLang="ja-JP" sz="1200">
                <a:solidFill>
                  <a:srgbClr val="000000"/>
                </a:solidFill>
                <a:latin typeface="Calibri" charset="0"/>
              </a:rPr>
              <a:pPr/>
              <a:t>3</a:t>
            </a:fld>
            <a:endParaRPr lang="en-US" altLang="ja-JP" sz="1200">
              <a:solidFill>
                <a:srgbClr val="000000"/>
              </a:solidFill>
              <a:latin typeface="Calibri" charset="0"/>
            </a:endParaRPr>
          </a:p>
        </p:txBody>
      </p:sp>
      <p:sp>
        <p:nvSpPr>
          <p:cNvPr id="111618" name="Rectangle 2"/>
          <p:cNvSpPr>
            <a:spLocks noGrp="1" noRot="1" noChangeAspect="1" noChangeArrowheads="1" noTextEdit="1"/>
          </p:cNvSpPr>
          <p:nvPr>
            <p:ph type="sldImg"/>
          </p:nvPr>
        </p:nvSpPr>
        <p:spPr>
          <a:xfrm>
            <a:off x="903288" y="741363"/>
            <a:ext cx="4929187" cy="3697287"/>
          </a:xfrm>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endParaRPr lang="ja-JP" altLang="en-US">
              <a:latin typeface="Times New Roman" charset="0"/>
              <a:ea typeface="ＭＳ Ｐ明朝" charset="0"/>
              <a:cs typeface="ＭＳ Ｐ明朝"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00113" y="739775"/>
            <a:ext cx="4935537"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1B0DD786-A09A-4C47-B283-3303DE2DBAA4}" type="slidenum">
              <a:rPr lang="ja-JP" altLang="en-US" smtClean="0">
                <a:solidFill>
                  <a:prstClr val="black"/>
                </a:solidFill>
                <a:latin typeface="Calibri"/>
                <a:ea typeface="ＭＳ Ｐゴシック"/>
              </a:rPr>
              <a:pPr/>
              <a:t>5</a:t>
            </a:fld>
            <a:endParaRPr lang="ja-JP" altLang="en-US">
              <a:solidFill>
                <a:prstClr val="black"/>
              </a:solidFill>
              <a:latin typeface="Calibri"/>
              <a:ea typeface="ＭＳ Ｐゴシック"/>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E6C3D185-F70C-4686-8F89-82575FC1CFE9}" type="slidenum">
              <a:rPr lang="en-US" altLang="ja-JP" smtClean="0"/>
              <a:pPr/>
              <a:t>11</a:t>
            </a:fld>
            <a:endParaRPr lang="en-US" altLang="ja-JP"/>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ja-JP" altLang="ja-JP"/>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高次元で非線形性を持つため局所解がそんざいする。</a:t>
            </a:r>
            <a:endParaRPr kumimoji="1" lang="en-US" altLang="ja-JP" dirty="0"/>
          </a:p>
          <a:p>
            <a:endParaRPr kumimoji="1" lang="en-US" altLang="ja-JP" dirty="0"/>
          </a:p>
          <a:p>
            <a:r>
              <a:rPr kumimoji="1" lang="ja-JP" altLang="en-US" dirty="0"/>
              <a:t>再急降下法のような最適化法の場合，いったん局所解に陥ると，そこから抜け出すことができません．</a:t>
            </a:r>
            <a:endParaRPr kumimoji="1" lang="en-US" altLang="ja-JP" dirty="0"/>
          </a:p>
          <a:p>
            <a:endParaRPr kumimoji="1" lang="en-US" altLang="ja-JP" dirty="0"/>
          </a:p>
          <a:p>
            <a:r>
              <a:rPr kumimoji="1" lang="ja-JP" altLang="en-US" dirty="0"/>
              <a:t>レプリカ交換モンテカルロ法では，温度という概念を導入し，異なる温度を複数用意して，並列にサンプリングします．</a:t>
            </a:r>
            <a:endParaRPr kumimoji="1" lang="en-US" altLang="ja-JP" dirty="0"/>
          </a:p>
          <a:p>
            <a:r>
              <a:rPr kumimoji="1" lang="ja-JP" altLang="en-US" dirty="0"/>
              <a:t>そして、その途中で，温度間において状態の交換を行うことによって，</a:t>
            </a:r>
            <a:endParaRPr kumimoji="1" lang="en-US" altLang="ja-JP" dirty="0"/>
          </a:p>
          <a:p>
            <a:r>
              <a:rPr kumimoji="1" lang="ja-JP" altLang="en-US" dirty="0"/>
              <a:t>いったん局所解に陥った状態が，高温部でなまされ、再び低温に来た時にはほかの解にたどりつくようになります．</a:t>
            </a:r>
            <a:endParaRPr kumimoji="1" lang="en-US" altLang="ja-JP" dirty="0"/>
          </a:p>
          <a:p>
            <a:endParaRPr kumimoji="1" lang="en-US" altLang="ja-JP" dirty="0"/>
          </a:p>
          <a:p>
            <a:r>
              <a:rPr kumimoji="1" lang="ja-JP" altLang="en-US" dirty="0"/>
              <a:t>ですので，繰り返しサンプリングを行うことで，大域解を探索することが可能となります．</a:t>
            </a:r>
            <a:endParaRPr kumimoji="1" lang="en-US" altLang="ja-JP" dirty="0"/>
          </a:p>
          <a:p>
            <a:endParaRPr kumimoji="1" lang="en-US" altLang="ja-JP" dirty="0"/>
          </a:p>
          <a:p>
            <a:r>
              <a:rPr kumimoji="1" lang="ja-JP" altLang="en-US" dirty="0"/>
              <a:t>また，自由エネルギーの計算では，レプリカ交換モンテカルロ法を用いることで，効率的な計算が可能となります．</a:t>
            </a:r>
            <a:endParaRPr kumimoji="1" lang="en-US" altLang="ja-JP" dirty="0"/>
          </a:p>
          <a:p>
            <a:endParaRPr kumimoji="1" lang="ja-JP" altLang="en-US" dirty="0"/>
          </a:p>
        </p:txBody>
      </p:sp>
      <p:sp>
        <p:nvSpPr>
          <p:cNvPr id="4" name="スライド番号プレースホルダ 3"/>
          <p:cNvSpPr>
            <a:spLocks noGrp="1"/>
          </p:cNvSpPr>
          <p:nvPr>
            <p:ph type="sldNum" sz="quarter" idx="10"/>
          </p:nvPr>
        </p:nvSpPr>
        <p:spPr/>
        <p:txBody>
          <a:bodyPr/>
          <a:lstStyle/>
          <a:p>
            <a:fld id="{32A1E5CE-DEA4-425A-B292-ADB11B9074AE}" type="slidenum">
              <a:rPr lang="ja-JP" altLang="en-US" smtClean="0">
                <a:solidFill>
                  <a:prstClr val="black"/>
                </a:solidFill>
              </a:rPr>
              <a:pPr/>
              <a:t>18</a:t>
            </a:fld>
            <a:endParaRPr lang="ja-JP"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最後に：</a:t>
            </a:r>
            <a:endParaRPr kumimoji="1" lang="en-US" altLang="ja-JP" dirty="0"/>
          </a:p>
          <a:p>
            <a:r>
              <a:rPr kumimoji="1" lang="ja-JP" altLang="en-US" dirty="0"/>
              <a:t>以上の方法で</a:t>
            </a:r>
            <a:r>
              <a:rPr kumimoji="1" lang="en-US" altLang="ja-JP" dirty="0"/>
              <a:t>K</a:t>
            </a:r>
            <a:r>
              <a:rPr kumimoji="1" lang="ja-JP" altLang="en-US" dirty="0"/>
              <a:t>が与えられたときにさいてきな</a:t>
            </a:r>
            <a:r>
              <a:rPr kumimoji="1" lang="ja-JP" altLang="en-US" dirty="0" err="1"/>
              <a:t>ぱらめー</a:t>
            </a:r>
            <a:r>
              <a:rPr kumimoji="1" lang="ja-JP" altLang="en-US" dirty="0"/>
              <a:t>たしー</a:t>
            </a:r>
            <a:r>
              <a:rPr kumimoji="1" lang="ja-JP" altLang="en-US" dirty="0" err="1"/>
              <a:t>たを</a:t>
            </a:r>
            <a:r>
              <a:rPr kumimoji="1" lang="ja-JP" altLang="en-US" dirty="0"/>
              <a:t>求めることができます</a:t>
            </a:r>
            <a:endParaRPr kumimoji="1" lang="en-US" altLang="ja-JP" dirty="0"/>
          </a:p>
          <a:p>
            <a:r>
              <a:rPr kumimoji="1" lang="ja-JP" altLang="en-US" dirty="0"/>
              <a:t>ただし重要なことは</a:t>
            </a:r>
            <a:r>
              <a:rPr kumimoji="1" lang="en-US" altLang="ja-JP" dirty="0"/>
              <a:t>K</a:t>
            </a:r>
            <a:r>
              <a:rPr kumimoji="1" lang="ja-JP" altLang="en-US" dirty="0"/>
              <a:t>をいかに決めるかということです。</a:t>
            </a:r>
            <a:endParaRPr kumimoji="1" lang="en-US" altLang="ja-JP" dirty="0"/>
          </a:p>
          <a:p>
            <a:r>
              <a:rPr kumimoji="1" lang="ja-JP" altLang="en-US" dirty="0"/>
              <a:t>これにかんしてもベイ図の枠組みでどうように解決できます</a:t>
            </a:r>
            <a:endParaRPr kumimoji="1" lang="en-US" altLang="ja-JP" dirty="0"/>
          </a:p>
          <a:p>
            <a:endParaRPr kumimoji="1" lang="en-US" altLang="ja-JP" dirty="0"/>
          </a:p>
          <a:p>
            <a:endParaRPr kumimoji="1" lang="en-US" altLang="ja-JP" dirty="0"/>
          </a:p>
          <a:p>
            <a:endParaRPr kumimoji="1" lang="en-US" altLang="ja-JP" dirty="0"/>
          </a:p>
          <a:p>
            <a:r>
              <a:rPr kumimoji="1" lang="ja-JP" altLang="en-US" dirty="0"/>
              <a:t>局所解を脱出するために補助変数ベータを導入</a:t>
            </a:r>
            <a:endParaRPr kumimoji="1" lang="en-US" altLang="ja-JP" dirty="0"/>
          </a:p>
          <a:p>
            <a:r>
              <a:rPr kumimoji="1" lang="ja-JP" altLang="en-US" dirty="0"/>
              <a:t>ベータを変えると谷の構造が変化する</a:t>
            </a:r>
            <a:endParaRPr kumimoji="1" lang="en-US" altLang="ja-JP" dirty="0"/>
          </a:p>
          <a:p>
            <a:endParaRPr kumimoji="1" lang="en-US" altLang="ja-JP" dirty="0"/>
          </a:p>
          <a:p>
            <a:endParaRPr kumimoji="1" lang="en-US" altLang="ja-JP" dirty="0"/>
          </a:p>
          <a:p>
            <a:endParaRPr kumimoji="1" lang="en-US" altLang="ja-JP" dirty="0"/>
          </a:p>
          <a:p>
            <a:r>
              <a:rPr kumimoji="1" lang="ja-JP" altLang="en-US" dirty="0"/>
              <a:t>再急降下法のような最適化法の場合，いったん局所解に陥ると，そこから抜け出すことができません．</a:t>
            </a:r>
            <a:endParaRPr kumimoji="1" lang="en-US" altLang="ja-JP" dirty="0"/>
          </a:p>
          <a:p>
            <a:endParaRPr kumimoji="1" lang="en-US" altLang="ja-JP" dirty="0"/>
          </a:p>
          <a:p>
            <a:r>
              <a:rPr kumimoji="1" lang="ja-JP" altLang="en-US" dirty="0"/>
              <a:t>レプリカ交換モンテカルロ法では，温度という概念を導入し，異なる温度を複数用意して，並列にサンプリングします．</a:t>
            </a:r>
            <a:endParaRPr kumimoji="1" lang="en-US" altLang="ja-JP" dirty="0"/>
          </a:p>
          <a:p>
            <a:r>
              <a:rPr kumimoji="1" lang="ja-JP" altLang="en-US" dirty="0"/>
              <a:t>そして、その途中で，温度間において状態の交換を行うことによって，</a:t>
            </a:r>
            <a:endParaRPr kumimoji="1" lang="en-US" altLang="ja-JP" dirty="0"/>
          </a:p>
          <a:p>
            <a:r>
              <a:rPr kumimoji="1" lang="ja-JP" altLang="en-US" dirty="0"/>
              <a:t>いったん局所解に陥った状態が，高温部でなまされ、再び低温に来た時にはほかの解にたどりつくようになります．</a:t>
            </a:r>
            <a:endParaRPr kumimoji="1" lang="en-US" altLang="ja-JP" dirty="0"/>
          </a:p>
          <a:p>
            <a:endParaRPr kumimoji="1" lang="en-US" altLang="ja-JP" dirty="0"/>
          </a:p>
          <a:p>
            <a:r>
              <a:rPr kumimoji="1" lang="ja-JP" altLang="en-US" dirty="0"/>
              <a:t>ですので，繰り返しサンプリングを行うことで，大域解を探索することが可能となります．</a:t>
            </a:r>
            <a:endParaRPr kumimoji="1" lang="en-US" altLang="ja-JP" dirty="0"/>
          </a:p>
          <a:p>
            <a:endParaRPr kumimoji="1" lang="en-US" altLang="ja-JP" dirty="0"/>
          </a:p>
          <a:p>
            <a:r>
              <a:rPr kumimoji="1" lang="ja-JP" altLang="en-US" dirty="0"/>
              <a:t>また，自由エネルギーの計算では，レプリカ交換モンテカルロ法を用いることで，効率的な計算が可能となります．</a:t>
            </a:r>
            <a:endParaRPr kumimoji="1" lang="en-US" altLang="ja-JP" dirty="0"/>
          </a:p>
          <a:p>
            <a:endParaRPr kumimoji="1" lang="ja-JP" altLang="en-US" dirty="0"/>
          </a:p>
        </p:txBody>
      </p:sp>
      <p:sp>
        <p:nvSpPr>
          <p:cNvPr id="4" name="スライド番号プレースホルダ 3"/>
          <p:cNvSpPr>
            <a:spLocks noGrp="1"/>
          </p:cNvSpPr>
          <p:nvPr>
            <p:ph type="sldNum" sz="quarter" idx="10"/>
          </p:nvPr>
        </p:nvSpPr>
        <p:spPr/>
        <p:txBody>
          <a:bodyPr/>
          <a:lstStyle/>
          <a:p>
            <a:fld id="{32A1E5CE-DEA4-425A-B292-ADB11B9074AE}" type="slidenum">
              <a:rPr lang="ja-JP" altLang="en-US" smtClean="0">
                <a:solidFill>
                  <a:prstClr val="black"/>
                </a:solidFill>
              </a:rPr>
              <a:pPr/>
              <a:t>22</a:t>
            </a:fld>
            <a:endParaRPr lang="ja-JP"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図に関して工夫</a:t>
            </a:r>
            <a:endParaRPr kumimoji="1" lang="en-US" altLang="ja-JP" dirty="0"/>
          </a:p>
          <a:p>
            <a:r>
              <a:rPr kumimoji="1" lang="ja-JP" altLang="en-US" dirty="0"/>
              <a:t>ピーク</a:t>
            </a:r>
            <a:r>
              <a:rPr kumimoji="1" lang="en-US" altLang="ja-JP" dirty="0"/>
              <a:t>K</a:t>
            </a:r>
            <a:r>
              <a:rPr kumimoji="1" lang="ja-JP" altLang="en-US" dirty="0"/>
              <a:t>○とかに変換</a:t>
            </a:r>
            <a:endParaRPr kumimoji="1" lang="en-US" altLang="ja-JP" dirty="0"/>
          </a:p>
          <a:p>
            <a:endParaRPr kumimoji="1" lang="en-US" altLang="ja-JP" dirty="0"/>
          </a:p>
          <a:p>
            <a:r>
              <a:rPr kumimoji="1" lang="ja-JP" altLang="en-US" dirty="0"/>
              <a:t>図を中央に置きたい</a:t>
            </a:r>
          </a:p>
        </p:txBody>
      </p:sp>
      <p:sp>
        <p:nvSpPr>
          <p:cNvPr id="4" name="スライド番号プレースホルダ 3"/>
          <p:cNvSpPr>
            <a:spLocks noGrp="1"/>
          </p:cNvSpPr>
          <p:nvPr>
            <p:ph type="sldNum" sz="quarter" idx="10"/>
          </p:nvPr>
        </p:nvSpPr>
        <p:spPr/>
        <p:txBody>
          <a:bodyPr/>
          <a:lstStyle/>
          <a:p>
            <a:fld id="{34AD3145-EAA5-427F-8782-F07B9F44A6E4}" type="slidenum">
              <a:rPr kumimoji="1" lang="ja-JP" altLang="en-US" smtClean="0"/>
              <a:pPr/>
              <a:t>36</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事前分布がファイになってるから変える</a:t>
            </a:r>
            <a:endParaRPr kumimoji="1" lang="en-US" altLang="ja-JP" dirty="0"/>
          </a:p>
          <a:p>
            <a:r>
              <a:rPr kumimoji="1" lang="ja-JP" altLang="en-US" dirty="0"/>
              <a:t>シグマの表記</a:t>
            </a:r>
            <a:endParaRPr kumimoji="1" lang="en-US" altLang="ja-JP" dirty="0"/>
          </a:p>
          <a:p>
            <a:endParaRPr kumimoji="1" lang="en-US" altLang="ja-JP" dirty="0"/>
          </a:p>
          <a:p>
            <a:endParaRPr kumimoji="1" lang="en-US" altLang="ja-JP" dirty="0"/>
          </a:p>
          <a:p>
            <a:r>
              <a:rPr kumimoji="1" lang="ja-JP" altLang="en-US" dirty="0"/>
              <a:t>自由エネルギーはこのような関数になります．</a:t>
            </a:r>
            <a:endParaRPr kumimoji="1" lang="en-US" altLang="ja-JP" dirty="0"/>
          </a:p>
          <a:p>
            <a:endParaRPr kumimoji="1" lang="en-US" altLang="ja-JP" dirty="0"/>
          </a:p>
          <a:p>
            <a:r>
              <a:rPr kumimoji="1" lang="ja-JP" altLang="en-US" dirty="0"/>
              <a:t>この関数に逆温度と呼ばれる補助変数をこのように導入します．</a:t>
            </a:r>
            <a:endParaRPr kumimoji="1" lang="en-US" altLang="ja-JP" dirty="0"/>
          </a:p>
          <a:p>
            <a:endParaRPr kumimoji="1" lang="en-US" altLang="ja-JP" dirty="0"/>
          </a:p>
          <a:p>
            <a:r>
              <a:rPr kumimoji="1" lang="ja-JP" altLang="en-US" dirty="0"/>
              <a:t>ベータが</a:t>
            </a:r>
            <a:r>
              <a:rPr kumimoji="1" lang="en-US" altLang="ja-JP" dirty="0"/>
              <a:t>0</a:t>
            </a:r>
            <a:r>
              <a:rPr kumimoji="1" lang="ja-JP" altLang="en-US" dirty="0"/>
              <a:t>のときは，</a:t>
            </a:r>
            <a:r>
              <a:rPr kumimoji="1" lang="en-US" altLang="ja-JP" dirty="0"/>
              <a:t>log</a:t>
            </a:r>
            <a:r>
              <a:rPr kumimoji="1" lang="ja-JP" altLang="en-US" dirty="0"/>
              <a:t>１となりますので，関数の値は</a:t>
            </a:r>
            <a:r>
              <a:rPr kumimoji="1" lang="en-US" altLang="ja-JP" dirty="0"/>
              <a:t>0</a:t>
            </a:r>
            <a:r>
              <a:rPr kumimoji="1" lang="ja-JP" altLang="en-US" dirty="0"/>
              <a:t>となります．</a:t>
            </a:r>
            <a:endParaRPr kumimoji="1" lang="en-US" altLang="ja-JP" dirty="0"/>
          </a:p>
          <a:p>
            <a:endParaRPr kumimoji="1" lang="en-US" altLang="ja-JP" dirty="0"/>
          </a:p>
          <a:p>
            <a:r>
              <a:rPr kumimoji="1" lang="ja-JP" altLang="en-US" dirty="0"/>
              <a:t>また，計算したい値は</a:t>
            </a:r>
            <a:r>
              <a:rPr kumimoji="1" lang="en-US" altLang="ja-JP" dirty="0"/>
              <a:t>f(1)</a:t>
            </a:r>
            <a:r>
              <a:rPr kumimoji="1" lang="ja-JP" altLang="en-US" dirty="0"/>
              <a:t>ですが，これはベータで微分したものを、</a:t>
            </a:r>
            <a:endParaRPr kumimoji="1" lang="en-US" altLang="ja-JP" dirty="0"/>
          </a:p>
          <a:p>
            <a:r>
              <a:rPr kumimoji="1" lang="en-US" altLang="ja-JP" dirty="0"/>
              <a:t>0</a:t>
            </a:r>
            <a:r>
              <a:rPr kumimoji="1" lang="ja-JP" altLang="en-US" dirty="0"/>
              <a:t>から</a:t>
            </a:r>
            <a:r>
              <a:rPr kumimoji="1" lang="en-US" altLang="ja-JP" dirty="0"/>
              <a:t>1</a:t>
            </a:r>
            <a:r>
              <a:rPr kumimoji="1" lang="ja-JP" altLang="en-US" dirty="0" err="1"/>
              <a:t>まで</a:t>
            </a:r>
            <a:r>
              <a:rPr kumimoji="1" lang="ja-JP" altLang="en-US" dirty="0"/>
              <a:t>定積分したものであらわされます．</a:t>
            </a:r>
            <a:endParaRPr kumimoji="1" lang="en-US" altLang="ja-JP" dirty="0"/>
          </a:p>
          <a:p>
            <a:endParaRPr kumimoji="1" lang="en-US" altLang="ja-JP" dirty="0"/>
          </a:p>
          <a:p>
            <a:r>
              <a:rPr kumimoji="1" lang="ja-JP" altLang="en-US" dirty="0"/>
              <a:t>ここで，この微分は，確率分布</a:t>
            </a:r>
            <a:r>
              <a:rPr kumimoji="1" lang="en-US" altLang="ja-JP" dirty="0"/>
              <a:t>p</a:t>
            </a:r>
            <a:r>
              <a:rPr kumimoji="1" lang="ja-JP" altLang="en-US" dirty="0"/>
              <a:t>に従う二乗誤差の期待値として導出されますので，</a:t>
            </a:r>
            <a:endParaRPr kumimoji="1" lang="en-US" altLang="ja-JP" dirty="0"/>
          </a:p>
          <a:p>
            <a:r>
              <a:rPr kumimoji="1" lang="ja-JP" altLang="en-US" dirty="0"/>
              <a:t>レプリカ交換モンテカルロ法で，温度を以下のように導入することで，</a:t>
            </a:r>
            <a:endParaRPr kumimoji="1" lang="en-US" altLang="ja-JP" dirty="0"/>
          </a:p>
          <a:p>
            <a:r>
              <a:rPr kumimoji="1" lang="ja-JP" altLang="en-US" dirty="0"/>
              <a:t>得られたサンプルを用いて期待値の計算ができます．</a:t>
            </a:r>
            <a:endParaRPr kumimoji="1" lang="en-US" altLang="ja-JP" dirty="0"/>
          </a:p>
          <a:p>
            <a:endParaRPr kumimoji="1" lang="en-US" altLang="ja-JP" dirty="0"/>
          </a:p>
          <a:p>
            <a:r>
              <a:rPr kumimoji="1" lang="ja-JP" altLang="en-US" dirty="0"/>
              <a:t>以上のように，レプリカ交換モンテカルロ法を用いることで，局所解の問題と、</a:t>
            </a:r>
            <a:endParaRPr kumimoji="1" lang="en-US" altLang="ja-JP" dirty="0"/>
          </a:p>
          <a:p>
            <a:r>
              <a:rPr kumimoji="1" lang="ja-JP" altLang="en-US" dirty="0"/>
              <a:t>自由エネルギーの計算の二つの問題を，同時に解決することができます．</a:t>
            </a:r>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AE7882A8-0A7C-4FB3-BF87-13D38F0CE61B}" type="slidenum">
              <a:rPr lang="ja-JP" altLang="en-US" smtClean="0">
                <a:solidFill>
                  <a:prstClr val="black"/>
                </a:solidFill>
              </a:rPr>
              <a:pPr/>
              <a:t>37</a:t>
            </a:fld>
            <a:endParaRPr lang="ja-JP"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fld id="{4DAC6380-D363-4391-ABF1-1F008FF04E97}" type="slidenum">
              <a:rPr lang="en-US" altLang="ja-JP"/>
              <a:pPr/>
              <a:t>44</a:t>
            </a:fld>
            <a:endParaRPr lang="en-US" altLang="ja-JP"/>
          </a:p>
        </p:txBody>
      </p:sp>
      <p:sp>
        <p:nvSpPr>
          <p:cNvPr id="1331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3123" name="Rectangle 3"/>
          <p:cNvSpPr>
            <a:spLocks noGrp="1" noChangeArrowheads="1"/>
          </p:cNvSpPr>
          <p:nvPr>
            <p:ph type="body" idx="1"/>
          </p:nvPr>
        </p:nvSpPr>
        <p:spPr/>
        <p:txBody>
          <a:bodyPr/>
          <a:lstStyle/>
          <a:p>
            <a:pPr>
              <a:defRPr/>
            </a:pPr>
            <a:r>
              <a:rPr lang="ja-JP" altLang="en-US" dirty="0"/>
              <a:t>初め：まずはピークの個数</a:t>
            </a:r>
            <a:r>
              <a:rPr lang="en-US" altLang="ja-JP" dirty="0"/>
              <a:t>K</a:t>
            </a:r>
            <a:r>
              <a:rPr lang="ja-JP" altLang="en-US" dirty="0"/>
              <a:t>が固定された下でのパラメータの最適化を考えます</a:t>
            </a:r>
            <a:endParaRPr lang="en-US" altLang="ja-JP" dirty="0"/>
          </a:p>
          <a:p>
            <a:pPr>
              <a:defRPr/>
            </a:pPr>
            <a:endParaRPr lang="en-US" altLang="ja-JP" dirty="0"/>
          </a:p>
          <a:p>
            <a:pPr>
              <a:defRPr/>
            </a:pPr>
            <a:endParaRPr lang="en-US" altLang="ja-JP" dirty="0"/>
          </a:p>
          <a:p>
            <a:pPr>
              <a:defRPr/>
            </a:pPr>
            <a:r>
              <a:rPr lang="ja-JP" altLang="en-US" dirty="0"/>
              <a:t>本研究では、パラメータやピーク数の推定として、ベイズ推定を用います。</a:t>
            </a:r>
            <a:endParaRPr lang="en-US" altLang="ja-JP" dirty="0"/>
          </a:p>
          <a:p>
            <a:pPr>
              <a:defRPr/>
            </a:pPr>
            <a:endParaRPr lang="en-US" altLang="ja-JP" dirty="0"/>
          </a:p>
          <a:p>
            <a:pPr>
              <a:defRPr/>
            </a:pPr>
            <a:r>
              <a:rPr lang="ja-JP" altLang="en-US" dirty="0"/>
              <a:t>真のスペクトルにノイズが加わり，スペクトルが観測される状況を考えます．</a:t>
            </a:r>
            <a:endParaRPr lang="en-US" altLang="ja-JP" dirty="0"/>
          </a:p>
          <a:p>
            <a:pPr>
              <a:defRPr/>
            </a:pPr>
            <a:r>
              <a:rPr lang="ja-JP" altLang="en-US" dirty="0"/>
              <a:t>このノイズが正規分布に従うとすると，</a:t>
            </a:r>
            <a:r>
              <a:rPr lang="en-US" altLang="ja-JP" dirty="0"/>
              <a:t>x</a:t>
            </a:r>
            <a:r>
              <a:rPr lang="ja-JP" altLang="en-US" dirty="0"/>
              <a:t>と</a:t>
            </a:r>
            <a:r>
              <a:rPr lang="ja-JP" altLang="en-US" dirty="0" err="1"/>
              <a:t>ｙ</a:t>
            </a:r>
            <a:r>
              <a:rPr lang="ja-JP" altLang="en-US" dirty="0"/>
              <a:t>の確率モデルは，この式で表わされます．</a:t>
            </a:r>
            <a:endParaRPr lang="en-US" altLang="ja-JP" dirty="0"/>
          </a:p>
          <a:p>
            <a:pPr>
              <a:defRPr/>
            </a:pPr>
            <a:endParaRPr lang="en-US" altLang="ja-JP" dirty="0"/>
          </a:p>
          <a:p>
            <a:pPr>
              <a:defRPr/>
            </a:pPr>
            <a:r>
              <a:rPr lang="ja-JP" altLang="en-US" dirty="0"/>
              <a:t>ベイズ推定では、データセット</a:t>
            </a:r>
            <a:r>
              <a:rPr lang="en-US" altLang="ja-JP" dirty="0"/>
              <a:t>D</a:t>
            </a:r>
            <a:r>
              <a:rPr lang="ja-JP" altLang="en-US" dirty="0"/>
              <a:t>が与えられた元で，パラメータの事後分布を，尤度と事前分布の積で表わします．</a:t>
            </a:r>
            <a:endParaRPr lang="en-US" altLang="ja-JP" dirty="0"/>
          </a:p>
          <a:p>
            <a:pPr>
              <a:defRPr/>
            </a:pPr>
            <a:r>
              <a:rPr lang="ja-JP" altLang="en-US" dirty="0"/>
              <a:t>ここで，尤度は，二乗誤差</a:t>
            </a:r>
            <a:r>
              <a:rPr lang="en-US" altLang="ja-JP" dirty="0"/>
              <a:t>E</a:t>
            </a:r>
            <a:r>
              <a:rPr lang="ja-JP" altLang="en-US" dirty="0"/>
              <a:t>を用いてこのように表わされます．</a:t>
            </a:r>
            <a:endParaRPr lang="en-US" altLang="ja-JP" dirty="0"/>
          </a:p>
          <a:p>
            <a:pPr>
              <a:defRPr/>
            </a:pPr>
            <a:endParaRPr lang="en-US" altLang="ja-JP" dirty="0"/>
          </a:p>
          <a:p>
            <a:pPr>
              <a:defRPr/>
            </a:pPr>
            <a:r>
              <a:rPr lang="ja-JP" altLang="en-US" dirty="0"/>
              <a:t>また，事後分布の分母の</a:t>
            </a:r>
            <a:r>
              <a:rPr lang="en-US" altLang="ja-JP" dirty="0"/>
              <a:t>Z(D)</a:t>
            </a:r>
            <a:r>
              <a:rPr lang="ja-JP" altLang="en-US" dirty="0"/>
              <a:t>の対数を符号反転したものは、自由エネルギーや確率的複雑さと呼ばれ，</a:t>
            </a:r>
            <a:endParaRPr lang="en-US" altLang="ja-JP" dirty="0"/>
          </a:p>
          <a:p>
            <a:pPr>
              <a:defRPr/>
            </a:pPr>
            <a:r>
              <a:rPr lang="ja-JP" altLang="en-US" dirty="0"/>
              <a:t>この関数を最小にするモデルが，よい推定を与えることが知られています．</a:t>
            </a:r>
            <a:endParaRPr lang="en-US" altLang="ja-JP" dirty="0"/>
          </a:p>
          <a:p>
            <a:pPr>
              <a:defRPr/>
            </a:pPr>
            <a:r>
              <a:rPr lang="ja-JP" altLang="en-US" dirty="0"/>
              <a:t>ですので，この自由エネルギーを最小とするピーク数を最適なピーク数と定めることとします．</a:t>
            </a:r>
            <a:endParaRPr lang="en-US" altLang="ja-JP" dirty="0"/>
          </a:p>
          <a:p>
            <a:pPr>
              <a:defRPr/>
            </a:pPr>
            <a:endParaRPr lang="en-US" altLang="ja-JP" dirty="0"/>
          </a:p>
          <a:p>
            <a:pPr>
              <a:defRPr/>
            </a:pPr>
            <a:r>
              <a:rPr lang="ja-JP" altLang="en-US" dirty="0"/>
              <a:t>以上の推定法には，問題点が二つあります．</a:t>
            </a:r>
            <a:endParaRPr lang="en-US" altLang="ja-JP" dirty="0"/>
          </a:p>
          <a:p>
            <a:pPr>
              <a:defRPr/>
            </a:pPr>
            <a:r>
              <a:rPr lang="ja-JP" altLang="en-US" dirty="0"/>
              <a:t>一つ目は，パラメータの最適化の際に、局所解の存在があること，</a:t>
            </a:r>
            <a:endParaRPr lang="en-US" altLang="ja-JP" dirty="0"/>
          </a:p>
          <a:p>
            <a:pPr>
              <a:defRPr/>
            </a:pPr>
            <a:r>
              <a:rPr lang="ja-JP" altLang="en-US" dirty="0"/>
              <a:t>二つ目は，自由エネルギーの効率的な計算です．</a:t>
            </a:r>
            <a:endParaRPr lang="en-US" altLang="ja-JP" dirty="0"/>
          </a:p>
          <a:p>
            <a:pPr>
              <a:defRPr/>
            </a:pPr>
            <a:endParaRPr lang="en-US" altLang="ja-JP" dirty="0"/>
          </a:p>
          <a:p>
            <a:pPr>
              <a:defRPr/>
            </a:pPr>
            <a:r>
              <a:rPr lang="ja-JP" altLang="en-US" dirty="0"/>
              <a:t>これらの問題を解決するために，レプリカ交換モンテカルロ法を利用しました．</a:t>
            </a:r>
            <a:endParaRPr lang="en-US" altLang="ja-JP" dirty="0"/>
          </a:p>
          <a:p>
            <a:pPr>
              <a:defRPr/>
            </a:pPr>
            <a:endParaRPr lang="en-US" altLang="ja-JP"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C158FB68-57CC-4CBB-92FE-20D8D6DC0024}" type="slidenum">
              <a:rPr lang="en-US" altLang="ja-JP"/>
              <a:pPr>
                <a:defRPr/>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CADA8088-8616-4F57-8A1B-9AA158C3A12C}" type="slidenum">
              <a:rPr lang="en-US" altLang="ja-JP"/>
              <a:pPr>
                <a:defRPr/>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F9445B69-43F3-4C48-8725-D49F21850298}" type="slidenum">
              <a:rPr lang="en-US" altLang="ja-JP"/>
              <a:pPr>
                <a:defRPr/>
              </a:pPr>
              <a:t>‹#›</a:t>
            </a:fld>
            <a:endParaRPr lang="en-US" altLang="ja-JP"/>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361039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100321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409047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176155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710742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003028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537615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65345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11098878-78DF-4CA6-9AD0-84F9E065111E}" type="slidenum">
              <a:rPr lang="en-US" altLang="ja-JP"/>
              <a:pPr>
                <a:defRPr/>
              </a:pPr>
              <a:t>‹#›</a:t>
            </a:fld>
            <a:endParaRPr lang="en-US" altLang="ja-JP"/>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061037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127271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6B6F195-2B2B-4437-9AFA-3EC761D6534C}" type="datetimeFigureOut">
              <a:rPr lang="ja-JP" altLang="en-US" smtClean="0">
                <a:solidFill>
                  <a:prstClr val="black">
                    <a:tint val="75000"/>
                  </a:prstClr>
                </a:solidFill>
                <a:latin typeface="Calibri"/>
                <a:ea typeface="ＭＳ Ｐゴシック"/>
              </a:rPr>
              <a:pPr/>
              <a:t>2023/6/20</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13223CBA-975C-4700-B37C-3304232DBFB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130475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タイトル、テキスト、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150938" y="214313"/>
            <a:ext cx="7793037" cy="1462087"/>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1182688" y="2017713"/>
            <a:ext cx="3810000" cy="4114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quarter" idx="2"/>
          </p:nvPr>
        </p:nvSpPr>
        <p:spPr>
          <a:xfrm>
            <a:off x="5145088" y="2017713"/>
            <a:ext cx="3810000" cy="1981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ー 4"/>
          <p:cNvSpPr>
            <a:spLocks noGrp="1"/>
          </p:cNvSpPr>
          <p:nvPr>
            <p:ph sz="quarter" idx="3"/>
          </p:nvPr>
        </p:nvSpPr>
        <p:spPr>
          <a:xfrm>
            <a:off x="5145088" y="4151313"/>
            <a:ext cx="3810000" cy="1981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8" name="Rectangle 13"/>
          <p:cNvSpPr>
            <a:spLocks noGrp="1" noChangeArrowheads="1"/>
          </p:cNvSpPr>
          <p:nvPr>
            <p:ph type="sldNum" sz="quarter" idx="12"/>
          </p:nvPr>
        </p:nvSpPr>
        <p:spPr>
          <a:ln/>
        </p:spPr>
        <p:txBody>
          <a:bodyPr/>
          <a:lstStyle>
            <a:lvl1pPr>
              <a:defRPr/>
            </a:lvl1pPr>
          </a:lstStyle>
          <a:p>
            <a:fld id="{B26D6914-1225-4938-9180-3EA1336518F6}" type="slidenum">
              <a:rPr lang="en-US" altLang="ja-JP"/>
              <a:pPr/>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C3012945-4DC6-48B2-BC3D-1667165018CA}" type="slidenum">
              <a:rPr lang="en-US" altLang="ja-JP"/>
              <a:pPr>
                <a:defRPr/>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9A576B84-209E-4B4C-9F1E-9BF608615A84}" type="slidenum">
              <a:rPr lang="en-US" altLang="ja-JP"/>
              <a:pPr>
                <a:defRPr/>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pPr>
              <a:defRPr/>
            </a:pPr>
            <a:fld id="{C4E99856-D66C-43C6-B2C2-C85FF31790A5}" type="slidenum">
              <a:rPr lang="en-US" altLang="ja-JP"/>
              <a:pPr>
                <a:defRPr/>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97F2B8B5-FB5E-4DC5-ADD5-6B6FC238A383}" type="slidenum">
              <a:rPr lang="en-US" altLang="ja-JP"/>
              <a:pPr>
                <a:defRPr/>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pPr>
              <a:defRPr/>
            </a:pPr>
            <a:fld id="{771628D8-1537-4421-A90E-63788C54960A}" type="slidenum">
              <a:rPr lang="en-US" altLang="ja-JP"/>
              <a:pPr>
                <a:defRPr/>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7535CAC3-1B0D-436B-9581-92FE634F8E46}" type="slidenum">
              <a:rPr lang="en-US" altLang="ja-JP"/>
              <a:pPr>
                <a:defRPr/>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877B147C-9B47-4AD5-978D-8F9F93C156E4}" type="slidenum">
              <a:rPr lang="en-US" altLang="ja-JP"/>
              <a:pPr>
                <a:defRPr/>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30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ea typeface="ＭＳ Ｐゴシック" pitchFamily="50" charset="-128"/>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ea typeface="ＭＳ Ｐゴシック" pitchFamily="50" charset="-128"/>
              </a:defRPr>
            </a:lvl1pPr>
          </a:lstStyle>
          <a:p>
            <a:pPr>
              <a:defRPr/>
            </a:pPr>
            <a:endParaRPr lang="en-US" altLang="ja-JP"/>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ea typeface="ＭＳ Ｐゴシック" pitchFamily="50" charset="-128"/>
              </a:defRPr>
            </a:lvl1pPr>
          </a:lstStyle>
          <a:p>
            <a:pPr>
              <a:defRPr/>
            </a:pPr>
            <a:fld id="{8EFC5003-E470-4AF8-96F4-C561F4A07A4F}"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66B6F195-2B2B-4437-9AFA-3EC761D6534C}" type="datetimeFigureOut">
              <a:rPr lang="ja-JP" altLang="en-US" b="0" smtClean="0">
                <a:solidFill>
                  <a:prstClr val="black">
                    <a:tint val="75000"/>
                  </a:prstClr>
                </a:solidFill>
                <a:latin typeface="Calibri"/>
                <a:ea typeface="ＭＳ Ｐゴシック"/>
                <a:cs typeface="ＭＳ Ｐゴシック" charset="0"/>
              </a:rPr>
              <a:pPr fontAlgn="auto">
                <a:spcBef>
                  <a:spcPts val="0"/>
                </a:spcBef>
                <a:spcAft>
                  <a:spcPts val="0"/>
                </a:spcAft>
              </a:pPr>
              <a:t>2023/6/20</a:t>
            </a:fld>
            <a:endParaRPr lang="ja-JP" altLang="en-US" b="0">
              <a:solidFill>
                <a:prstClr val="black">
                  <a:tint val="75000"/>
                </a:prstClr>
              </a:solidFill>
              <a:latin typeface="Calibri"/>
              <a:ea typeface="ＭＳ Ｐゴシック"/>
              <a:cs typeface="ＭＳ Ｐゴシック" charset="0"/>
            </a:endParaRPr>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ja-JP" altLang="en-US" b="0">
              <a:solidFill>
                <a:prstClr val="black">
                  <a:tint val="75000"/>
                </a:prstClr>
              </a:solidFill>
              <a:latin typeface="Calibri"/>
              <a:ea typeface="ＭＳ Ｐゴシック"/>
              <a:cs typeface="ＭＳ Ｐゴシック" charset="0"/>
            </a:endParaRPr>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3223CBA-975C-4700-B37C-3304232DBFBC}" type="slidenum">
              <a:rPr lang="ja-JP" altLang="en-US" b="0" smtClean="0">
                <a:solidFill>
                  <a:prstClr val="black">
                    <a:tint val="75000"/>
                  </a:prstClr>
                </a:solidFill>
                <a:latin typeface="Calibri"/>
                <a:ea typeface="ＭＳ Ｐゴシック"/>
                <a:cs typeface="ＭＳ Ｐゴシック" charset="0"/>
              </a:rPr>
              <a:pPr fontAlgn="auto">
                <a:spcBef>
                  <a:spcPts val="0"/>
                </a:spcBef>
                <a:spcAft>
                  <a:spcPts val="0"/>
                </a:spcAft>
              </a:pPr>
              <a:t>‹#›</a:t>
            </a:fld>
            <a:endParaRPr lang="ja-JP" altLang="en-US" b="0">
              <a:solidFill>
                <a:prstClr val="black">
                  <a:tint val="75000"/>
                </a:prstClr>
              </a:solidFill>
              <a:latin typeface="Calibri"/>
              <a:ea typeface="ＭＳ Ｐゴシック"/>
              <a:cs typeface="ＭＳ Ｐゴシック" charset="0"/>
            </a:endParaRPr>
          </a:p>
        </p:txBody>
      </p:sp>
    </p:spTree>
    <p:extLst>
      <p:ext uri="{BB962C8B-B14F-4D97-AF65-F5344CB8AC3E}">
        <p14:creationId xmlns:p14="http://schemas.microsoft.com/office/powerpoint/2010/main" val="212542880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59" r:id="rId12"/>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4.bin"/><Relationship Id="rId3" Type="http://schemas.openxmlformats.org/officeDocument/2006/relationships/image" Target="../media/image11.png"/><Relationship Id="rId7" Type="http://schemas.openxmlformats.org/officeDocument/2006/relationships/image" Target="../media/image14.wmf"/><Relationship Id="rId12" Type="http://schemas.openxmlformats.org/officeDocument/2006/relationships/image" Target="../media/image17.wmf"/><Relationship Id="rId2" Type="http://schemas.openxmlformats.org/officeDocument/2006/relationships/image" Target="../media/image10.png"/><Relationship Id="rId16"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oleObject" Target="../embeddings/oleObject1.bin"/><Relationship Id="rId11" Type="http://schemas.openxmlformats.org/officeDocument/2006/relationships/oleObject" Target="../embeddings/oleObject3.bin"/><Relationship Id="rId5" Type="http://schemas.openxmlformats.org/officeDocument/2006/relationships/image" Target="../media/image13.png"/><Relationship Id="rId15" Type="http://schemas.openxmlformats.org/officeDocument/2006/relationships/oleObject" Target="../embeddings/oleObject5.bin"/><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emf"/><Relationship Id="rId14" Type="http://schemas.openxmlformats.org/officeDocument/2006/relationships/image" Target="../media/image18.wmf"/></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1.bin"/><Relationship Id="rId3" Type="http://schemas.openxmlformats.org/officeDocument/2006/relationships/image" Target="../media/image25.emf"/><Relationship Id="rId7" Type="http://schemas.openxmlformats.org/officeDocument/2006/relationships/image" Target="../media/image27.wmf"/><Relationship Id="rId12" Type="http://schemas.openxmlformats.org/officeDocument/2006/relationships/image" Target="../media/image30.e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oleObject" Target="../embeddings/oleObject10.bin"/><Relationship Id="rId5" Type="http://schemas.openxmlformats.org/officeDocument/2006/relationships/image" Target="../media/image26.wmf"/><Relationship Id="rId10" Type="http://schemas.openxmlformats.org/officeDocument/2006/relationships/image" Target="../media/image29.png"/><Relationship Id="rId4" Type="http://schemas.openxmlformats.org/officeDocument/2006/relationships/oleObject" Target="../embeddings/oleObject7.bin"/><Relationship Id="rId9" Type="http://schemas.openxmlformats.org/officeDocument/2006/relationships/image" Target="../media/image28.wmf"/><Relationship Id="rId14" Type="http://schemas.openxmlformats.org/officeDocument/2006/relationships/image" Target="../media/image31.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2.emf"/><Relationship Id="rId7" Type="http://schemas.openxmlformats.org/officeDocument/2006/relationships/image" Target="../media/image34.emf"/><Relationship Id="rId2" Type="http://schemas.openxmlformats.org/officeDocument/2006/relationships/oleObject" Target="../embeddings/oleObject12.bin"/><Relationship Id="rId1" Type="http://schemas.openxmlformats.org/officeDocument/2006/relationships/slideLayout" Target="../slideLayouts/slideLayout6.xml"/><Relationship Id="rId6" Type="http://schemas.openxmlformats.org/officeDocument/2006/relationships/oleObject" Target="../embeddings/oleObject14.bin"/><Relationship Id="rId11" Type="http://schemas.openxmlformats.org/officeDocument/2006/relationships/image" Target="../media/image36.emf"/><Relationship Id="rId5" Type="http://schemas.openxmlformats.org/officeDocument/2006/relationships/image" Target="../media/image33.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42.em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9.e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41.emf"/><Relationship Id="rId4" Type="http://schemas.openxmlformats.org/officeDocument/2006/relationships/image" Target="../media/image38.emf"/><Relationship Id="rId9" Type="http://schemas.openxmlformats.org/officeDocument/2006/relationships/oleObject" Target="../embeddings/oleObject20.bin"/><Relationship Id="rId14"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23.bin"/><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oleObject" Target="../embeddings/oleObject24.bin"/></Relationships>
</file>

<file path=ppt/slides/_rels/slide21.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oleObject" Target="../embeddings/oleObject30.bin"/><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50.emf"/><Relationship Id="rId2" Type="http://schemas.openxmlformats.org/officeDocument/2006/relationships/slideLayout" Target="../slideLayouts/slideLayout2.xml"/><Relationship Id="rId16" Type="http://schemas.openxmlformats.org/officeDocument/2006/relationships/image" Target="../media/image52.emf"/><Relationship Id="rId1" Type="http://schemas.openxmlformats.org/officeDocument/2006/relationships/tags" Target="../tags/tag3.xml"/><Relationship Id="rId6" Type="http://schemas.openxmlformats.org/officeDocument/2006/relationships/image" Target="../media/image47.e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49.emf"/><Relationship Id="rId4" Type="http://schemas.openxmlformats.org/officeDocument/2006/relationships/image" Target="../media/image46.wmf"/><Relationship Id="rId9" Type="http://schemas.openxmlformats.org/officeDocument/2006/relationships/oleObject" Target="../embeddings/oleObject28.bin"/><Relationship Id="rId14" Type="http://schemas.openxmlformats.org/officeDocument/2006/relationships/image" Target="../media/image51.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53.emf"/><Relationship Id="rId7" Type="http://schemas.openxmlformats.org/officeDocument/2006/relationships/image" Target="../media/image45.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oleObject" Target="../embeddings/oleObject32.bin"/><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6.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73.em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72.emf"/><Relationship Id="rId4" Type="http://schemas.openxmlformats.org/officeDocument/2006/relationships/image" Target="../media/image69.emf"/><Relationship Id="rId9" Type="http://schemas.openxmlformats.org/officeDocument/2006/relationships/oleObject" Target="../embeddings/oleObject44.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79.wmf"/><Relationship Id="rId18" Type="http://schemas.openxmlformats.org/officeDocument/2006/relationships/oleObject" Target="../embeddings/oleObject54.bin"/><Relationship Id="rId3" Type="http://schemas.openxmlformats.org/officeDocument/2006/relationships/image" Target="../media/image74.emf"/><Relationship Id="rId7" Type="http://schemas.openxmlformats.org/officeDocument/2006/relationships/image" Target="../media/image76.wmf"/><Relationship Id="rId12" Type="http://schemas.openxmlformats.org/officeDocument/2006/relationships/oleObject" Target="../embeddings/oleObject51.bin"/><Relationship Id="rId17" Type="http://schemas.openxmlformats.org/officeDocument/2006/relationships/image" Target="../media/image81.wmf"/><Relationship Id="rId2" Type="http://schemas.openxmlformats.org/officeDocument/2006/relationships/oleObject" Target="../embeddings/oleObject46.bin"/><Relationship Id="rId16" Type="http://schemas.openxmlformats.org/officeDocument/2006/relationships/oleObject" Target="../embeddings/oleObject53.bin"/><Relationship Id="rId1" Type="http://schemas.openxmlformats.org/officeDocument/2006/relationships/slideLayout" Target="../slideLayouts/slideLayout2.xml"/><Relationship Id="rId6" Type="http://schemas.openxmlformats.org/officeDocument/2006/relationships/oleObject" Target="../embeddings/oleObject48.bin"/><Relationship Id="rId11" Type="http://schemas.openxmlformats.org/officeDocument/2006/relationships/image" Target="../media/image78.emf"/><Relationship Id="rId5" Type="http://schemas.openxmlformats.org/officeDocument/2006/relationships/image" Target="../media/image75.emf"/><Relationship Id="rId15" Type="http://schemas.openxmlformats.org/officeDocument/2006/relationships/image" Target="../media/image80.emf"/><Relationship Id="rId10" Type="http://schemas.openxmlformats.org/officeDocument/2006/relationships/oleObject" Target="../embeddings/oleObject50.bin"/><Relationship Id="rId19" Type="http://schemas.openxmlformats.org/officeDocument/2006/relationships/image" Target="../media/image82.emf"/><Relationship Id="rId4" Type="http://schemas.openxmlformats.org/officeDocument/2006/relationships/oleObject" Target="../embeddings/oleObject47.bin"/><Relationship Id="rId9" Type="http://schemas.openxmlformats.org/officeDocument/2006/relationships/image" Target="../media/image77.emf"/><Relationship Id="rId14" Type="http://schemas.openxmlformats.org/officeDocument/2006/relationships/oleObject" Target="../embeddings/oleObject52.bin"/></Relationships>
</file>

<file path=ppt/slides/_rels/slide32.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image" Target="../media/image85.emf"/><Relationship Id="rId2" Type="http://schemas.openxmlformats.org/officeDocument/2006/relationships/oleObject" Target="../embeddings/oleObject55.bin"/><Relationship Id="rId1" Type="http://schemas.openxmlformats.org/officeDocument/2006/relationships/slideLayout" Target="../slideLayouts/slideLayout2.xml"/><Relationship Id="rId6" Type="http://schemas.openxmlformats.org/officeDocument/2006/relationships/oleObject" Target="../embeddings/oleObject57.bin"/><Relationship Id="rId5" Type="http://schemas.openxmlformats.org/officeDocument/2006/relationships/image" Target="../media/image84.wmf"/><Relationship Id="rId4" Type="http://schemas.openxmlformats.org/officeDocument/2006/relationships/oleObject" Target="../embeddings/oleObject56.bin"/></Relationships>
</file>

<file path=ppt/slides/_rels/slide33.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image" Target="../media/image86.wmf"/><Relationship Id="rId7" Type="http://schemas.openxmlformats.org/officeDocument/2006/relationships/oleObject" Target="../embeddings/oleObject60.bin"/><Relationship Id="rId2" Type="http://schemas.openxmlformats.org/officeDocument/2006/relationships/oleObject" Target="../embeddings/oleObject58.bin"/><Relationship Id="rId1" Type="http://schemas.openxmlformats.org/officeDocument/2006/relationships/slideLayout" Target="../slideLayouts/slideLayout2.xml"/><Relationship Id="rId6" Type="http://schemas.openxmlformats.org/officeDocument/2006/relationships/image" Target="../media/image88.wmf"/><Relationship Id="rId5" Type="http://schemas.openxmlformats.org/officeDocument/2006/relationships/oleObject" Target="../embeddings/oleObject59.bin"/><Relationship Id="rId10" Type="http://schemas.openxmlformats.org/officeDocument/2006/relationships/image" Target="../media/image91.jpeg"/><Relationship Id="rId4" Type="http://schemas.openxmlformats.org/officeDocument/2006/relationships/image" Target="../media/image87.png"/><Relationship Id="rId9" Type="http://schemas.openxmlformats.org/officeDocument/2006/relationships/image" Target="../media/image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11.png"/><Relationship Id="rId7" Type="http://schemas.openxmlformats.org/officeDocument/2006/relationships/image" Target="../media/image17.w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oleObject" Target="../embeddings/oleObject61.bin"/><Relationship Id="rId11" Type="http://schemas.openxmlformats.org/officeDocument/2006/relationships/image" Target="../media/image19.wmf"/><Relationship Id="rId5" Type="http://schemas.openxmlformats.org/officeDocument/2006/relationships/image" Target="../media/image16.png"/><Relationship Id="rId10" Type="http://schemas.openxmlformats.org/officeDocument/2006/relationships/oleObject" Target="../embeddings/oleObject63.bin"/><Relationship Id="rId4" Type="http://schemas.openxmlformats.org/officeDocument/2006/relationships/image" Target="../media/image12.png"/><Relationship Id="rId9" Type="http://schemas.openxmlformats.org/officeDocument/2006/relationships/image" Target="../media/image18.wmf"/></Relationships>
</file>

<file path=ppt/slides/_rels/slide36.x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oleObject" Target="../embeddings/oleObject69.bin"/><Relationship Id="rId18" Type="http://schemas.openxmlformats.org/officeDocument/2006/relationships/oleObject" Target="../embeddings/oleObject72.bin"/><Relationship Id="rId26" Type="http://schemas.openxmlformats.org/officeDocument/2006/relationships/image" Target="../media/image102.emf"/><Relationship Id="rId3" Type="http://schemas.openxmlformats.org/officeDocument/2006/relationships/oleObject" Target="../embeddings/oleObject64.bin"/><Relationship Id="rId21" Type="http://schemas.openxmlformats.org/officeDocument/2006/relationships/image" Target="../media/image100.wmf"/><Relationship Id="rId7" Type="http://schemas.openxmlformats.org/officeDocument/2006/relationships/oleObject" Target="../embeddings/oleObject66.bin"/><Relationship Id="rId12" Type="http://schemas.openxmlformats.org/officeDocument/2006/relationships/image" Target="../media/image96.wmf"/><Relationship Id="rId17" Type="http://schemas.openxmlformats.org/officeDocument/2006/relationships/image" Target="../media/image98.emf"/><Relationship Id="rId25" Type="http://schemas.openxmlformats.org/officeDocument/2006/relationships/oleObject" Target="../embeddings/oleObject76.bin"/><Relationship Id="rId2" Type="http://schemas.openxmlformats.org/officeDocument/2006/relationships/notesSlide" Target="../notesSlides/notesSlide7.xml"/><Relationship Id="rId16" Type="http://schemas.openxmlformats.org/officeDocument/2006/relationships/oleObject" Target="../embeddings/oleObject71.bin"/><Relationship Id="rId20" Type="http://schemas.openxmlformats.org/officeDocument/2006/relationships/oleObject" Target="../embeddings/oleObject73.bin"/><Relationship Id="rId29" Type="http://schemas.openxmlformats.org/officeDocument/2006/relationships/oleObject" Target="../embeddings/oleObject78.bin"/><Relationship Id="rId1" Type="http://schemas.openxmlformats.org/officeDocument/2006/relationships/slideLayout" Target="../slideLayouts/slideLayout2.xml"/><Relationship Id="rId6" Type="http://schemas.openxmlformats.org/officeDocument/2006/relationships/image" Target="../media/image93.wmf"/><Relationship Id="rId11" Type="http://schemas.openxmlformats.org/officeDocument/2006/relationships/oleObject" Target="../embeddings/oleObject68.bin"/><Relationship Id="rId24" Type="http://schemas.openxmlformats.org/officeDocument/2006/relationships/oleObject" Target="../embeddings/oleObject75.bin"/><Relationship Id="rId5" Type="http://schemas.openxmlformats.org/officeDocument/2006/relationships/oleObject" Target="../embeddings/oleObject65.bin"/><Relationship Id="rId15" Type="http://schemas.openxmlformats.org/officeDocument/2006/relationships/image" Target="../media/image97.wmf"/><Relationship Id="rId23" Type="http://schemas.openxmlformats.org/officeDocument/2006/relationships/image" Target="../media/image101.wmf"/><Relationship Id="rId28" Type="http://schemas.openxmlformats.org/officeDocument/2006/relationships/image" Target="../media/image31.emf"/><Relationship Id="rId10" Type="http://schemas.openxmlformats.org/officeDocument/2006/relationships/image" Target="../media/image95.emf"/><Relationship Id="rId19" Type="http://schemas.openxmlformats.org/officeDocument/2006/relationships/image" Target="../media/image99.wmf"/><Relationship Id="rId4" Type="http://schemas.openxmlformats.org/officeDocument/2006/relationships/image" Target="../media/image92.emf"/><Relationship Id="rId9" Type="http://schemas.openxmlformats.org/officeDocument/2006/relationships/oleObject" Target="../embeddings/oleObject67.bin"/><Relationship Id="rId14" Type="http://schemas.openxmlformats.org/officeDocument/2006/relationships/oleObject" Target="../embeddings/oleObject70.bin"/><Relationship Id="rId22" Type="http://schemas.openxmlformats.org/officeDocument/2006/relationships/oleObject" Target="../embeddings/oleObject74.bin"/><Relationship Id="rId27" Type="http://schemas.openxmlformats.org/officeDocument/2006/relationships/oleObject" Target="../embeddings/oleObject77.bin"/></Relationships>
</file>

<file path=ppt/slides/_rels/slide37.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84.bin"/><Relationship Id="rId18" Type="http://schemas.openxmlformats.org/officeDocument/2006/relationships/image" Target="../media/image110.wmf"/><Relationship Id="rId26" Type="http://schemas.openxmlformats.org/officeDocument/2006/relationships/image" Target="../media/image114.wmf"/><Relationship Id="rId3" Type="http://schemas.openxmlformats.org/officeDocument/2006/relationships/oleObject" Target="../embeddings/oleObject79.bin"/><Relationship Id="rId21" Type="http://schemas.openxmlformats.org/officeDocument/2006/relationships/oleObject" Target="../embeddings/oleObject88.bin"/><Relationship Id="rId7" Type="http://schemas.openxmlformats.org/officeDocument/2006/relationships/oleObject" Target="../embeddings/oleObject81.bin"/><Relationship Id="rId12" Type="http://schemas.openxmlformats.org/officeDocument/2006/relationships/image" Target="../media/image107.wmf"/><Relationship Id="rId17" Type="http://schemas.openxmlformats.org/officeDocument/2006/relationships/oleObject" Target="../embeddings/oleObject86.bin"/><Relationship Id="rId25" Type="http://schemas.openxmlformats.org/officeDocument/2006/relationships/oleObject" Target="../embeddings/oleObject90.bin"/><Relationship Id="rId2" Type="http://schemas.openxmlformats.org/officeDocument/2006/relationships/notesSlide" Target="../notesSlides/notesSlide8.xml"/><Relationship Id="rId16" Type="http://schemas.openxmlformats.org/officeDocument/2006/relationships/image" Target="../media/image109.wmf"/><Relationship Id="rId20" Type="http://schemas.openxmlformats.org/officeDocument/2006/relationships/image" Target="../media/image111.wmf"/><Relationship Id="rId29" Type="http://schemas.openxmlformats.org/officeDocument/2006/relationships/oleObject" Target="../embeddings/oleObject92.bin"/><Relationship Id="rId1" Type="http://schemas.openxmlformats.org/officeDocument/2006/relationships/slideLayout" Target="../slideLayouts/slideLayout2.xml"/><Relationship Id="rId6" Type="http://schemas.openxmlformats.org/officeDocument/2006/relationships/image" Target="../media/image104.wmf"/><Relationship Id="rId11" Type="http://schemas.openxmlformats.org/officeDocument/2006/relationships/oleObject" Target="../embeddings/oleObject83.bin"/><Relationship Id="rId24" Type="http://schemas.openxmlformats.org/officeDocument/2006/relationships/image" Target="../media/image113.wmf"/><Relationship Id="rId5" Type="http://schemas.openxmlformats.org/officeDocument/2006/relationships/oleObject" Target="../embeddings/oleObject80.bin"/><Relationship Id="rId15" Type="http://schemas.openxmlformats.org/officeDocument/2006/relationships/oleObject" Target="../embeddings/oleObject85.bin"/><Relationship Id="rId23" Type="http://schemas.openxmlformats.org/officeDocument/2006/relationships/oleObject" Target="../embeddings/oleObject89.bin"/><Relationship Id="rId28" Type="http://schemas.openxmlformats.org/officeDocument/2006/relationships/image" Target="../media/image115.wmf"/><Relationship Id="rId10" Type="http://schemas.openxmlformats.org/officeDocument/2006/relationships/image" Target="../media/image106.wmf"/><Relationship Id="rId19" Type="http://schemas.openxmlformats.org/officeDocument/2006/relationships/oleObject" Target="../embeddings/oleObject87.bin"/><Relationship Id="rId31" Type="http://schemas.openxmlformats.org/officeDocument/2006/relationships/oleObject" Target="../embeddings/oleObject93.bin"/><Relationship Id="rId4" Type="http://schemas.openxmlformats.org/officeDocument/2006/relationships/image" Target="../media/image103.wmf"/><Relationship Id="rId9" Type="http://schemas.openxmlformats.org/officeDocument/2006/relationships/oleObject" Target="../embeddings/oleObject82.bin"/><Relationship Id="rId14" Type="http://schemas.openxmlformats.org/officeDocument/2006/relationships/image" Target="../media/image108.wmf"/><Relationship Id="rId22" Type="http://schemas.openxmlformats.org/officeDocument/2006/relationships/image" Target="../media/image112.wmf"/><Relationship Id="rId27" Type="http://schemas.openxmlformats.org/officeDocument/2006/relationships/oleObject" Target="../embeddings/oleObject91.bin"/><Relationship Id="rId30" Type="http://schemas.openxmlformats.org/officeDocument/2006/relationships/image" Target="../media/image116.wmf"/></Relationships>
</file>

<file path=ppt/slides/_rels/slide3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9.emf"/><Relationship Id="rId11" Type="http://schemas.openxmlformats.org/officeDocument/2006/relationships/oleObject" Target="../embeddings/oleObject98.bin"/><Relationship Id="rId5" Type="http://schemas.openxmlformats.org/officeDocument/2006/relationships/oleObject" Target="../embeddings/oleObject95.bin"/><Relationship Id="rId10" Type="http://schemas.openxmlformats.org/officeDocument/2006/relationships/image" Target="../media/image51.emf"/><Relationship Id="rId4" Type="http://schemas.openxmlformats.org/officeDocument/2006/relationships/image" Target="../media/image48.emf"/><Relationship Id="rId9" Type="http://schemas.openxmlformats.org/officeDocument/2006/relationships/oleObject" Target="../embeddings/oleObject97.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oleObject" Target="../embeddings/oleObject102.bin"/><Relationship Id="rId3" Type="http://schemas.openxmlformats.org/officeDocument/2006/relationships/image" Target="../media/image11.png"/><Relationship Id="rId7" Type="http://schemas.openxmlformats.org/officeDocument/2006/relationships/image" Target="../media/image14.wmf"/><Relationship Id="rId12" Type="http://schemas.openxmlformats.org/officeDocument/2006/relationships/image" Target="../media/image17.wmf"/><Relationship Id="rId2" Type="http://schemas.openxmlformats.org/officeDocument/2006/relationships/image" Target="../media/image10.png"/><Relationship Id="rId16"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oleObject" Target="../embeddings/oleObject99.bin"/><Relationship Id="rId11" Type="http://schemas.openxmlformats.org/officeDocument/2006/relationships/oleObject" Target="../embeddings/oleObject101.bin"/><Relationship Id="rId5" Type="http://schemas.openxmlformats.org/officeDocument/2006/relationships/image" Target="../media/image13.png"/><Relationship Id="rId15" Type="http://schemas.openxmlformats.org/officeDocument/2006/relationships/oleObject" Target="../embeddings/oleObject103.bin"/><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emf"/><Relationship Id="rId14" Type="http://schemas.openxmlformats.org/officeDocument/2006/relationships/image" Target="../media/image18.w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2.emf"/><Relationship Id="rId5" Type="http://schemas.openxmlformats.org/officeDocument/2006/relationships/oleObject" Target="../embeddings/oleObject105.bin"/><Relationship Id="rId4" Type="http://schemas.openxmlformats.org/officeDocument/2006/relationships/image" Target="../media/image121.wmf"/></Relationships>
</file>

<file path=ppt/slides/_rels/slide44.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oleObject" Target="../embeddings/oleObject111.bin"/><Relationship Id="rId18" Type="http://schemas.openxmlformats.org/officeDocument/2006/relationships/image" Target="../media/image128.e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26.wmf"/><Relationship Id="rId17" Type="http://schemas.openxmlformats.org/officeDocument/2006/relationships/oleObject" Target="../embeddings/oleObject113.bin"/><Relationship Id="rId2" Type="http://schemas.openxmlformats.org/officeDocument/2006/relationships/notesSlide" Target="../notesSlides/notesSlide9.xml"/><Relationship Id="rId16" Type="http://schemas.openxmlformats.org/officeDocument/2006/relationships/image" Target="../media/image101.wmf"/><Relationship Id="rId20" Type="http://schemas.openxmlformats.org/officeDocument/2006/relationships/image" Target="../media/image129.wmf"/><Relationship Id="rId1" Type="http://schemas.openxmlformats.org/officeDocument/2006/relationships/slideLayout" Target="../slideLayouts/slideLayout23.xml"/><Relationship Id="rId6" Type="http://schemas.openxmlformats.org/officeDocument/2006/relationships/image" Target="../media/image124.w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97.wmf"/><Relationship Id="rId19" Type="http://schemas.openxmlformats.org/officeDocument/2006/relationships/oleObject" Target="../embeddings/oleObject114.bin"/><Relationship Id="rId4" Type="http://schemas.openxmlformats.org/officeDocument/2006/relationships/image" Target="../media/image123.wmf"/><Relationship Id="rId9" Type="http://schemas.openxmlformats.org/officeDocument/2006/relationships/oleObject" Target="../embeddings/oleObject109.bin"/><Relationship Id="rId14" Type="http://schemas.openxmlformats.org/officeDocument/2006/relationships/image" Target="../media/image127.wmf"/></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image" Target="../media/image129.wmf"/><Relationship Id="rId7" Type="http://schemas.openxmlformats.org/officeDocument/2006/relationships/oleObject" Target="../embeddings/oleObject118.bin"/><Relationship Id="rId2" Type="http://schemas.openxmlformats.org/officeDocument/2006/relationships/oleObject" Target="../embeddings/oleObject115.bin"/><Relationship Id="rId1" Type="http://schemas.openxmlformats.org/officeDocument/2006/relationships/slideLayout" Target="../slideLayouts/slideLayout2.xml"/><Relationship Id="rId6" Type="http://schemas.openxmlformats.org/officeDocument/2006/relationships/oleObject" Target="../embeddings/oleObject117.bin"/><Relationship Id="rId5" Type="http://schemas.openxmlformats.org/officeDocument/2006/relationships/image" Target="../media/image130.emf"/><Relationship Id="rId4" Type="http://schemas.openxmlformats.org/officeDocument/2006/relationships/oleObject" Target="../embeddings/oleObject116.bin"/></Relationships>
</file>

<file path=ppt/slides/_rels/slide47.xml.rels><?xml version="1.0" encoding="UTF-8" standalone="yes"?>
<Relationships xmlns="http://schemas.openxmlformats.org/package/2006/relationships"><Relationship Id="rId3" Type="http://schemas.openxmlformats.org/officeDocument/2006/relationships/image" Target="../media/image133.emf"/><Relationship Id="rId7" Type="http://schemas.openxmlformats.org/officeDocument/2006/relationships/image" Target="../media/image137.emf"/><Relationship Id="rId2"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slides/_rels/slide48.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3.emf"/><Relationship Id="rId7" Type="http://schemas.openxmlformats.org/officeDocument/2006/relationships/image" Target="../media/image145.emf"/><Relationship Id="rId2" Type="http://schemas.openxmlformats.org/officeDocument/2006/relationships/oleObject" Target="../embeddings/oleObject119.bin"/><Relationship Id="rId1" Type="http://schemas.openxmlformats.org/officeDocument/2006/relationships/slideLayout" Target="../slideLayouts/slideLayout4.xml"/><Relationship Id="rId6" Type="http://schemas.openxmlformats.org/officeDocument/2006/relationships/oleObject" Target="../embeddings/oleObject121.bin"/><Relationship Id="rId5" Type="http://schemas.openxmlformats.org/officeDocument/2006/relationships/image" Target="../media/image144.emf"/><Relationship Id="rId4" Type="http://schemas.openxmlformats.org/officeDocument/2006/relationships/oleObject" Target="../embeddings/oleObject120.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25.bin"/><Relationship Id="rId13" Type="http://schemas.openxmlformats.org/officeDocument/2006/relationships/oleObject" Target="../embeddings/oleObject128.bin"/><Relationship Id="rId3" Type="http://schemas.openxmlformats.org/officeDocument/2006/relationships/image" Target="../media/image146.emf"/><Relationship Id="rId7" Type="http://schemas.openxmlformats.org/officeDocument/2006/relationships/image" Target="../media/image127.wmf"/><Relationship Id="rId12" Type="http://schemas.openxmlformats.org/officeDocument/2006/relationships/image" Target="../media/image148.emf"/><Relationship Id="rId2" Type="http://schemas.openxmlformats.org/officeDocument/2006/relationships/oleObject" Target="../embeddings/oleObject122.bin"/><Relationship Id="rId16" Type="http://schemas.openxmlformats.org/officeDocument/2006/relationships/image" Target="../media/image150.emf"/><Relationship Id="rId1" Type="http://schemas.openxmlformats.org/officeDocument/2006/relationships/slideLayout" Target="../slideLayouts/slideLayout6.xml"/><Relationship Id="rId6" Type="http://schemas.openxmlformats.org/officeDocument/2006/relationships/oleObject" Target="../embeddings/oleObject124.bin"/><Relationship Id="rId11" Type="http://schemas.openxmlformats.org/officeDocument/2006/relationships/oleObject" Target="../embeddings/oleObject127.bin"/><Relationship Id="rId5" Type="http://schemas.openxmlformats.org/officeDocument/2006/relationships/image" Target="../media/image147.emf"/><Relationship Id="rId15" Type="http://schemas.openxmlformats.org/officeDocument/2006/relationships/oleObject" Target="../embeddings/oleObject129.bin"/><Relationship Id="rId10" Type="http://schemas.openxmlformats.org/officeDocument/2006/relationships/oleObject" Target="../embeddings/oleObject126.bin"/><Relationship Id="rId4" Type="http://schemas.openxmlformats.org/officeDocument/2006/relationships/oleObject" Target="../embeddings/oleObject123.bin"/><Relationship Id="rId9" Type="http://schemas.openxmlformats.org/officeDocument/2006/relationships/image" Target="../media/image101.wmf"/><Relationship Id="rId14" Type="http://schemas.openxmlformats.org/officeDocument/2006/relationships/image" Target="../media/image149.emf"/></Relationships>
</file>

<file path=ppt/slides/_rels/slide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07504" y="1844824"/>
            <a:ext cx="8929718" cy="1470025"/>
          </a:xfrm>
        </p:spPr>
        <p:txBody>
          <a:bodyPr/>
          <a:lstStyle/>
          <a:p>
            <a:r>
              <a:rPr lang="ja-JP" altLang="en-US" dirty="0"/>
              <a:t>ベイズ推論と物性科学</a:t>
            </a:r>
            <a:endParaRPr lang="ja-JP" altLang="ja-JP" dirty="0"/>
          </a:p>
        </p:txBody>
      </p:sp>
      <p:sp>
        <p:nvSpPr>
          <p:cNvPr id="6" name="Rectangle 3"/>
          <p:cNvSpPr txBox="1">
            <a:spLocks noChangeArrowheads="1"/>
          </p:cNvSpPr>
          <p:nvPr/>
        </p:nvSpPr>
        <p:spPr bwMode="auto">
          <a:xfrm>
            <a:off x="44450" y="3537099"/>
            <a:ext cx="9320213" cy="2495550"/>
          </a:xfrm>
          <a:prstGeom prst="rect">
            <a:avLst/>
          </a:prstGeom>
          <a:noFill/>
          <a:ln w="9525">
            <a:noFill/>
            <a:miter lim="800000"/>
            <a:headEnd/>
            <a:tailEnd/>
          </a:ln>
        </p:spPr>
        <p:txBody>
          <a:bodyPr/>
          <a:lstStyle/>
          <a:p>
            <a:pPr>
              <a:spcBef>
                <a:spcPct val="20000"/>
              </a:spcBef>
              <a:defRPr/>
            </a:pPr>
            <a:r>
              <a:rPr lang="ja-JP" altLang="en-US" sz="3600" b="0" kern="0" dirty="0">
                <a:latin typeface="+mn-lt"/>
                <a:ea typeface="+mn-ea"/>
              </a:rPr>
              <a:t>岡田 真人</a:t>
            </a:r>
            <a:endParaRPr lang="en-US" altLang="ja-JP" sz="3600" b="0" kern="0" dirty="0">
              <a:latin typeface="+mn-lt"/>
              <a:ea typeface="+mn-ea"/>
            </a:endParaRPr>
          </a:p>
          <a:p>
            <a:pPr>
              <a:spcBef>
                <a:spcPct val="20000"/>
              </a:spcBef>
              <a:defRPr/>
            </a:pPr>
            <a:r>
              <a:rPr lang="en-US" altLang="ja-JP" sz="3600" b="0" kern="0" dirty="0" err="1">
                <a:latin typeface="Times"/>
                <a:ea typeface="+mn-ea"/>
                <a:cs typeface="Times"/>
              </a:rPr>
              <a:t>okada@k.u-tokyo.ac.jp</a:t>
            </a:r>
            <a:endParaRPr lang="ja-JP" altLang="en-US" sz="3600" b="0" kern="0" dirty="0">
              <a:latin typeface="Times"/>
              <a:ea typeface="+mn-ea"/>
              <a:cs typeface="Times"/>
            </a:endParaRPr>
          </a:p>
          <a:p>
            <a:pPr>
              <a:spcBef>
                <a:spcPct val="20000"/>
              </a:spcBef>
              <a:defRPr/>
            </a:pPr>
            <a:r>
              <a:rPr lang="ja-JP" altLang="en-US" sz="3200" b="0" kern="0" dirty="0">
                <a:latin typeface="+mn-lt"/>
                <a:ea typeface="+mn-ea"/>
              </a:rPr>
              <a:t>東京大学　大学院新領域創成科学研究科</a:t>
            </a:r>
          </a:p>
          <a:p>
            <a:pPr>
              <a:spcBef>
                <a:spcPct val="20000"/>
              </a:spcBef>
              <a:defRPr/>
            </a:pPr>
            <a:r>
              <a:rPr lang="ja-JP" altLang="en-US" sz="3200" b="0" kern="0" dirty="0">
                <a:latin typeface="+mn-lt"/>
                <a:ea typeface="+mn-ea"/>
              </a:rPr>
              <a:t>複雑理工学専攻</a:t>
            </a:r>
          </a:p>
        </p:txBody>
      </p:sp>
    </p:spTree>
    <p:extLst>
      <p:ext uri="{BB962C8B-B14F-4D97-AF65-F5344CB8AC3E}">
        <p14:creationId xmlns:p14="http://schemas.microsoft.com/office/powerpoint/2010/main" val="87730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324544" y="197768"/>
            <a:ext cx="9937104" cy="1143000"/>
          </a:xfrm>
        </p:spPr>
        <p:txBody>
          <a:bodyPr/>
          <a:lstStyle/>
          <a:p>
            <a:r>
              <a:rPr lang="ja-JP" altLang="en-US" dirty="0">
                <a:latin typeface="Calibri"/>
                <a:cs typeface="Calibri"/>
              </a:rPr>
              <a:t>混合原子価希土類化合物の</a:t>
            </a:r>
            <a:r>
              <a:rPr lang="en-US" altLang="ja-JP" dirty="0">
                <a:latin typeface="Calibri"/>
                <a:cs typeface="Calibri"/>
              </a:rPr>
              <a:t>L</a:t>
            </a:r>
            <a:r>
              <a:rPr lang="en-US" altLang="ja-JP" baseline="-25000" dirty="0">
                <a:latin typeface="Calibri"/>
                <a:cs typeface="Calibri"/>
              </a:rPr>
              <a:t>3</a:t>
            </a:r>
            <a:r>
              <a:rPr lang="en-US" altLang="ja-JP" dirty="0">
                <a:latin typeface="Calibri"/>
                <a:cs typeface="Calibri"/>
              </a:rPr>
              <a:t>-XAS</a:t>
            </a:r>
            <a:r>
              <a:rPr lang="ja-JP" altLang="en-US" dirty="0">
                <a:latin typeface="Calibri"/>
                <a:cs typeface="Calibri"/>
              </a:rPr>
              <a:t>を解析して</a:t>
            </a:r>
          </a:p>
        </p:txBody>
      </p:sp>
      <p:sp>
        <p:nvSpPr>
          <p:cNvPr id="7" name="コンテンツ プレースホルダ 6"/>
          <p:cNvSpPr>
            <a:spLocks noGrp="1"/>
          </p:cNvSpPr>
          <p:nvPr>
            <p:ph sz="half" idx="1"/>
          </p:nvPr>
        </p:nvSpPr>
        <p:spPr>
          <a:xfrm>
            <a:off x="228600" y="1401688"/>
            <a:ext cx="4847456" cy="4691608"/>
          </a:xfrm>
        </p:spPr>
        <p:txBody>
          <a:bodyPr/>
          <a:lstStyle/>
          <a:p>
            <a:r>
              <a:rPr lang="ja-JP" altLang="en-US" dirty="0"/>
              <a:t>小谷先生の主張：</a:t>
            </a:r>
            <a:r>
              <a:rPr lang="en-US" altLang="ja-JP" dirty="0" err="1"/>
              <a:t>U</a:t>
            </a:r>
            <a:r>
              <a:rPr lang="en-US" altLang="ja-JP" sz="3600" baseline="-25000" dirty="0" err="1"/>
              <a:t>dc</a:t>
            </a:r>
            <a:r>
              <a:rPr lang="ja-JP" altLang="en-US" dirty="0"/>
              <a:t>が必要</a:t>
            </a:r>
            <a:endParaRPr lang="en-US" altLang="ja-JP" dirty="0"/>
          </a:p>
          <a:p>
            <a:r>
              <a:rPr lang="ja-JP" altLang="en-US" dirty="0"/>
              <a:t>結論</a:t>
            </a:r>
            <a:endParaRPr lang="en-US" altLang="ja-JP" dirty="0"/>
          </a:p>
          <a:p>
            <a:pPr lvl="1"/>
            <a:r>
              <a:rPr lang="ja-JP" altLang="en-US" dirty="0">
                <a:solidFill>
                  <a:srgbClr val="FF0000"/>
                </a:solidFill>
              </a:rPr>
              <a:t>絶縁体</a:t>
            </a:r>
            <a:r>
              <a:rPr lang="ja-JP" altLang="en-US" dirty="0"/>
              <a:t>では</a:t>
            </a:r>
            <a:r>
              <a:rPr lang="en-US" altLang="ja-JP" dirty="0"/>
              <a:t>5eV</a:t>
            </a:r>
            <a:r>
              <a:rPr lang="ja-JP" altLang="en-US" dirty="0"/>
              <a:t>程度</a:t>
            </a:r>
            <a:endParaRPr lang="en-US" altLang="ja-JP" dirty="0"/>
          </a:p>
          <a:p>
            <a:pPr lvl="1"/>
            <a:r>
              <a:rPr lang="ja-JP" altLang="en-US" dirty="0">
                <a:solidFill>
                  <a:srgbClr val="FF0000"/>
                </a:solidFill>
              </a:rPr>
              <a:t>金属</a:t>
            </a:r>
            <a:r>
              <a:rPr lang="ja-JP" altLang="en-US" dirty="0"/>
              <a:t>では</a:t>
            </a:r>
            <a:r>
              <a:rPr lang="en-US" altLang="ja-JP" dirty="0"/>
              <a:t>1〜2eV</a:t>
            </a:r>
            <a:r>
              <a:rPr lang="ja-JP" altLang="en-US" dirty="0"/>
              <a:t>程度</a:t>
            </a:r>
            <a:endParaRPr lang="en-US" altLang="ja-JP" dirty="0"/>
          </a:p>
          <a:p>
            <a:r>
              <a:rPr lang="ja-JP" altLang="en-US" dirty="0"/>
              <a:t>当時</a:t>
            </a:r>
            <a:r>
              <a:rPr lang="en-US" altLang="ja-JP" dirty="0"/>
              <a:t>(25</a:t>
            </a:r>
            <a:r>
              <a:rPr lang="ja-JP" altLang="en-US" dirty="0"/>
              <a:t>年前</a:t>
            </a:r>
            <a:r>
              <a:rPr lang="en-US" altLang="ja-JP" dirty="0"/>
              <a:t>)</a:t>
            </a:r>
            <a:r>
              <a:rPr lang="ja-JP" altLang="en-US" dirty="0"/>
              <a:t>感じた問題点</a:t>
            </a:r>
            <a:endParaRPr lang="en-US" altLang="ja-JP" dirty="0"/>
          </a:p>
          <a:p>
            <a:pPr lvl="1"/>
            <a:r>
              <a:rPr lang="ja-JP" altLang="en-US" dirty="0"/>
              <a:t>発見法的なパラメータサーチ</a:t>
            </a:r>
            <a:endParaRPr lang="en-US" altLang="ja-JP" dirty="0"/>
          </a:p>
          <a:p>
            <a:pPr lvl="1"/>
            <a:r>
              <a:rPr lang="en-US" altLang="ja-JP" dirty="0"/>
              <a:t>XPS</a:t>
            </a:r>
            <a:r>
              <a:rPr lang="ja-JP" altLang="en-US" dirty="0"/>
              <a:t>を決めてから</a:t>
            </a:r>
            <a:r>
              <a:rPr lang="en-US" altLang="ja-JP" dirty="0"/>
              <a:t>XAS</a:t>
            </a:r>
            <a:r>
              <a:rPr lang="ja-JP" altLang="en-US" dirty="0"/>
              <a:t>を解析</a:t>
            </a:r>
            <a:endParaRPr lang="en-US" altLang="ja-JP" dirty="0"/>
          </a:p>
          <a:p>
            <a:pPr lvl="1"/>
            <a:r>
              <a:rPr lang="ja-JP" altLang="en-US" dirty="0"/>
              <a:t>余分なパラメータを導入</a:t>
            </a:r>
            <a:r>
              <a:rPr lang="en-US" altLang="ja-JP" dirty="0"/>
              <a:t>?</a:t>
            </a:r>
          </a:p>
          <a:p>
            <a:pPr lvl="1"/>
            <a:r>
              <a:rPr lang="ja-JP" altLang="en-US" dirty="0"/>
              <a:t>オーバーフィット</a:t>
            </a:r>
            <a:endParaRPr lang="en-US" altLang="ja-JP" dirty="0"/>
          </a:p>
          <a:p>
            <a:pPr lvl="1"/>
            <a:r>
              <a:rPr lang="ja-JP" altLang="en-US" dirty="0"/>
              <a:t>推定パラメータの誤差評価</a:t>
            </a:r>
            <a:endParaRPr lang="en-US" altLang="ja-JP" dirty="0"/>
          </a:p>
          <a:p>
            <a:pPr marL="0" indent="0">
              <a:buNone/>
            </a:pPr>
            <a:r>
              <a:rPr lang="en-US" altLang="ja-JP" dirty="0"/>
              <a:t>→</a:t>
            </a:r>
            <a:r>
              <a:rPr lang="ja-JP" altLang="en-US" dirty="0">
                <a:solidFill>
                  <a:srgbClr val="FF0000"/>
                </a:solidFill>
              </a:rPr>
              <a:t>情報科学的アプローチ</a:t>
            </a:r>
            <a:endParaRPr lang="en-US" altLang="ja-JP" dirty="0">
              <a:solidFill>
                <a:srgbClr val="FF0000"/>
              </a:solidFill>
            </a:endParaRPr>
          </a:p>
          <a:p>
            <a:pPr lvl="1"/>
            <a:endParaRPr lang="en-US" altLang="ja-JP" dirty="0"/>
          </a:p>
          <a:p>
            <a:endParaRPr lang="en-US" altLang="ja-JP" dirty="0"/>
          </a:p>
          <a:p>
            <a:endParaRPr lang="ja-JP" altLang="en-US" sz="3600" baseline="-25000" dirty="0"/>
          </a:p>
        </p:txBody>
      </p:sp>
      <p:pic>
        <p:nvPicPr>
          <p:cNvPr id="9" name="Picture 2"/>
          <p:cNvPicPr>
            <a:picLocks noChangeAspect="1" noChangeArrowheads="1"/>
          </p:cNvPicPr>
          <p:nvPr/>
        </p:nvPicPr>
        <p:blipFill>
          <a:blip r:embed="rId2"/>
          <a:srcRect/>
          <a:stretch>
            <a:fillRect/>
          </a:stretch>
        </p:blipFill>
        <p:spPr bwMode="auto">
          <a:xfrm>
            <a:off x="4932040" y="1556792"/>
            <a:ext cx="4136354" cy="4357697"/>
          </a:xfrm>
          <a:prstGeom prst="rect">
            <a:avLst/>
          </a:prstGeom>
          <a:noFill/>
          <a:ln w="19050" cap="flat" cmpd="sng" algn="ctr">
            <a:noFill/>
            <a:prstDash val="solid"/>
            <a:miter lim="800000"/>
            <a:headEnd type="none" w="med" len="med"/>
            <a:tailEnd type="none" w="lg" len="lg"/>
          </a:ln>
          <a:effectLst/>
        </p:spPr>
      </p:pic>
      <p:sp>
        <p:nvSpPr>
          <p:cNvPr id="10" name="円/楕円 9"/>
          <p:cNvSpPr/>
          <p:nvPr/>
        </p:nvSpPr>
        <p:spPr bwMode="auto">
          <a:xfrm>
            <a:off x="5715000" y="3200400"/>
            <a:ext cx="457200" cy="381000"/>
          </a:xfrm>
          <a:prstGeom prst="ellipse">
            <a:avLst/>
          </a:prstGeom>
          <a:noFill/>
          <a:ln w="381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41167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07504" y="1844824"/>
            <a:ext cx="8929718" cy="1470025"/>
          </a:xfrm>
        </p:spPr>
        <p:txBody>
          <a:bodyPr/>
          <a:lstStyle/>
          <a:p>
            <a:r>
              <a:rPr lang="ja-JP" altLang="en-US" dirty="0"/>
              <a:t>ベイズ推論と物性科学</a:t>
            </a:r>
            <a:endParaRPr lang="ja-JP" altLang="ja-JP" dirty="0"/>
          </a:p>
        </p:txBody>
      </p:sp>
      <p:sp>
        <p:nvSpPr>
          <p:cNvPr id="6" name="Rectangle 3"/>
          <p:cNvSpPr txBox="1">
            <a:spLocks noChangeArrowheads="1"/>
          </p:cNvSpPr>
          <p:nvPr/>
        </p:nvSpPr>
        <p:spPr bwMode="auto">
          <a:xfrm>
            <a:off x="44450" y="3537099"/>
            <a:ext cx="9320213" cy="2495550"/>
          </a:xfrm>
          <a:prstGeom prst="rect">
            <a:avLst/>
          </a:prstGeom>
          <a:noFill/>
          <a:ln w="9525">
            <a:noFill/>
            <a:miter lim="800000"/>
            <a:headEnd/>
            <a:tailEnd/>
          </a:ln>
        </p:spPr>
        <p:txBody>
          <a:bodyPr/>
          <a:lstStyle/>
          <a:p>
            <a:pPr>
              <a:spcBef>
                <a:spcPct val="20000"/>
              </a:spcBef>
              <a:defRPr/>
            </a:pPr>
            <a:r>
              <a:rPr lang="ja-JP" altLang="en-US" sz="3600" b="0" kern="0" dirty="0">
                <a:latin typeface="+mn-lt"/>
                <a:ea typeface="+mn-ea"/>
              </a:rPr>
              <a:t>岡田 真人</a:t>
            </a:r>
            <a:endParaRPr lang="en-US" altLang="ja-JP" sz="3600" b="0" kern="0" dirty="0">
              <a:latin typeface="+mn-lt"/>
              <a:ea typeface="+mn-ea"/>
            </a:endParaRPr>
          </a:p>
          <a:p>
            <a:pPr>
              <a:spcBef>
                <a:spcPct val="20000"/>
              </a:spcBef>
              <a:defRPr/>
            </a:pPr>
            <a:r>
              <a:rPr lang="en-US" altLang="ja-JP" sz="3600" b="0" kern="0" dirty="0" err="1">
                <a:latin typeface="Times"/>
                <a:ea typeface="+mn-ea"/>
                <a:cs typeface="Times"/>
              </a:rPr>
              <a:t>okada@k.u-tokyo.ac.jp</a:t>
            </a:r>
            <a:endParaRPr lang="ja-JP" altLang="en-US" sz="3600" b="0" kern="0" dirty="0">
              <a:latin typeface="Times"/>
              <a:ea typeface="+mn-ea"/>
              <a:cs typeface="Times"/>
            </a:endParaRPr>
          </a:p>
          <a:p>
            <a:pPr>
              <a:spcBef>
                <a:spcPct val="20000"/>
              </a:spcBef>
              <a:defRPr/>
            </a:pPr>
            <a:r>
              <a:rPr lang="ja-JP" altLang="en-US" sz="3200" b="0" kern="0" dirty="0">
                <a:latin typeface="+mn-lt"/>
                <a:ea typeface="+mn-ea"/>
              </a:rPr>
              <a:t>東京大学　大学院新領域創成科学研究科</a:t>
            </a:r>
          </a:p>
          <a:p>
            <a:pPr>
              <a:spcBef>
                <a:spcPct val="20000"/>
              </a:spcBef>
              <a:defRPr/>
            </a:pPr>
            <a:r>
              <a:rPr lang="ja-JP" altLang="en-US" sz="3200" b="0" kern="0" dirty="0">
                <a:latin typeface="+mn-lt"/>
                <a:ea typeface="+mn-ea"/>
              </a:rPr>
              <a:t>複雑理工学専攻</a:t>
            </a:r>
          </a:p>
        </p:txBody>
      </p:sp>
    </p:spTree>
    <p:extLst>
      <p:ext uri="{BB962C8B-B14F-4D97-AF65-F5344CB8AC3E}">
        <p14:creationId xmlns:p14="http://schemas.microsoft.com/office/powerpoint/2010/main" val="1621391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5" name="図 16" descr="result00_071_0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7877" y="3717032"/>
            <a:ext cx="3286125" cy="2300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76" name="図 15" descr="result00_071_0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7825" y="3731321"/>
            <a:ext cx="3225800" cy="225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7" name="タイトル 1"/>
          <p:cNvSpPr>
            <a:spLocks noGrp="1"/>
          </p:cNvSpPr>
          <p:nvPr>
            <p:ph type="title"/>
          </p:nvPr>
        </p:nvSpPr>
        <p:spPr>
          <a:xfrm>
            <a:off x="467544" y="-171400"/>
            <a:ext cx="8229600" cy="1143000"/>
          </a:xfrm>
        </p:spPr>
        <p:txBody>
          <a:bodyPr/>
          <a:lstStyle/>
          <a:p>
            <a:r>
              <a:rPr lang="ja-JP" altLang="en-US" sz="3600" dirty="0">
                <a:latin typeface="Garamond" charset="0"/>
                <a:ea typeface="ＭＳ Ｐゴシック" charset="0"/>
                <a:cs typeface="ＭＳ Ｐゴシック" charset="0"/>
              </a:rPr>
              <a:t>スペクトル</a:t>
            </a:r>
            <a:r>
              <a:rPr lang="en-US" altLang="en-US" sz="3600" dirty="0">
                <a:latin typeface="Garamond" charset="0"/>
                <a:ea typeface="ＭＳ Ｐゴシック" charset="0"/>
                <a:cs typeface="ＭＳ Ｐゴシック" charset="0"/>
              </a:rPr>
              <a:t>分解: </a:t>
            </a:r>
            <a:r>
              <a:rPr lang="ja-JP" altLang="en-US" sz="3600" dirty="0">
                <a:latin typeface="Garamond" charset="0"/>
                <a:ea typeface="ＭＳ Ｐゴシック" charset="0"/>
                <a:cs typeface="ＭＳ Ｐゴシック" charset="0"/>
              </a:rPr>
              <a:t>力強い良い例題</a:t>
            </a:r>
            <a:r>
              <a:rPr lang="en-US" altLang="ja-JP" sz="3600" dirty="0">
                <a:latin typeface="Garamond" charset="0"/>
                <a:ea typeface="ＭＳ Ｐゴシック" charset="0"/>
                <a:cs typeface="ＭＳ Ｐゴシック" charset="0"/>
              </a:rPr>
              <a:t>1</a:t>
            </a:r>
            <a:endParaRPr lang="ja-JP" altLang="en-US" sz="3600" dirty="0">
              <a:latin typeface="Garamond" charset="0"/>
              <a:ea typeface="ＭＳ Ｐゴシック" charset="0"/>
              <a:cs typeface="ＭＳ Ｐゴシック" charset="0"/>
            </a:endParaRPr>
          </a:p>
        </p:txBody>
      </p:sp>
      <p:pic>
        <p:nvPicPr>
          <p:cNvPr id="109579" name="図 14" descr="result00_071_0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731318"/>
            <a:ext cx="3163888" cy="2214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81" name="図 6" descr="free_energy.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54180" y="620688"/>
            <a:ext cx="3600646" cy="2520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円/楕円 20"/>
          <p:cNvSpPr/>
          <p:nvPr/>
        </p:nvSpPr>
        <p:spPr>
          <a:xfrm>
            <a:off x="6228184" y="2786634"/>
            <a:ext cx="456407" cy="426342"/>
          </a:xfrm>
          <a:prstGeom prst="ellipse">
            <a:avLst/>
          </a:prstGeom>
          <a:noFill/>
          <a:ln w="762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aphicFrame>
        <p:nvGraphicFramePr>
          <p:cNvPr id="109573" name="Object 5"/>
          <p:cNvGraphicFramePr>
            <a:graphicFrameLocks noChangeAspect="1"/>
          </p:cNvGraphicFramePr>
          <p:nvPr>
            <p:extLst>
              <p:ext uri="{D42A27DB-BD31-4B8C-83A1-F6EECF244321}">
                <p14:modId xmlns:p14="http://schemas.microsoft.com/office/powerpoint/2010/main" val="2783180191"/>
              </p:ext>
            </p:extLst>
          </p:nvPr>
        </p:nvGraphicFramePr>
        <p:xfrm>
          <a:off x="7286625" y="3156158"/>
          <a:ext cx="300038" cy="304800"/>
        </p:xfrm>
        <a:graphic>
          <a:graphicData uri="http://schemas.openxmlformats.org/presentationml/2006/ole">
            <mc:AlternateContent xmlns:mc="http://schemas.openxmlformats.org/markup-compatibility/2006">
              <mc:Choice xmlns:v="urn:schemas-microsoft-com:vml" Requires="v">
                <p:oleObj name="数式" r:id="rId6" imgW="164880" imgH="164880" progId="Equation.3">
                  <p:embed/>
                </p:oleObj>
              </mc:Choice>
              <mc:Fallback>
                <p:oleObj name="数式" r:id="rId6" imgW="164880" imgH="164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6625" y="3156158"/>
                        <a:ext cx="300038" cy="3048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9574" name="Object 6"/>
          <p:cNvGraphicFramePr>
            <a:graphicFrameLocks noChangeAspect="1"/>
          </p:cNvGraphicFramePr>
          <p:nvPr>
            <p:extLst>
              <p:ext uri="{D42A27DB-BD31-4B8C-83A1-F6EECF244321}">
                <p14:modId xmlns:p14="http://schemas.microsoft.com/office/powerpoint/2010/main" val="2107660444"/>
              </p:ext>
            </p:extLst>
          </p:nvPr>
        </p:nvGraphicFramePr>
        <p:xfrm>
          <a:off x="5461000" y="1946484"/>
          <a:ext cx="254000" cy="234951"/>
        </p:xfrm>
        <a:graphic>
          <a:graphicData uri="http://schemas.openxmlformats.org/presentationml/2006/ole">
            <mc:AlternateContent xmlns:mc="http://schemas.openxmlformats.org/markup-compatibility/2006">
              <mc:Choice xmlns:v="urn:schemas-microsoft-com:vml" Requires="v">
                <p:oleObj name="数式" r:id="rId8" imgW="139700" imgH="127000" progId="Equation.3">
                  <p:embed/>
                </p:oleObj>
              </mc:Choice>
              <mc:Fallback>
                <p:oleObj name="数式" r:id="rId8" imgW="139700" imgH="127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1000" y="1946484"/>
                        <a:ext cx="254000" cy="234951"/>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5" name="テキスト ボックス 4"/>
          <p:cNvSpPr txBox="1">
            <a:spLocks noChangeArrowheads="1"/>
          </p:cNvSpPr>
          <p:nvPr/>
        </p:nvSpPr>
        <p:spPr bwMode="auto">
          <a:xfrm>
            <a:off x="4283968" y="3102059"/>
            <a:ext cx="4536504" cy="830997"/>
          </a:xfrm>
          <a:prstGeom prst="rect">
            <a:avLst/>
          </a:prstGeom>
          <a:noFill/>
          <a:ln w="25400">
            <a:noFill/>
            <a:miter lim="800000"/>
            <a:headEnd/>
            <a:tailEnd/>
          </a:ln>
        </p:spPr>
        <p:txBody>
          <a:bodyPr wrap="square">
            <a:spAutoFit/>
          </a:bodyPr>
          <a:lstStyle/>
          <a:p>
            <a:pPr algn="l" fontAlgn="auto">
              <a:spcBef>
                <a:spcPts val="0"/>
              </a:spcBef>
              <a:spcAft>
                <a:spcPts val="0"/>
              </a:spcAft>
            </a:pPr>
            <a:r>
              <a:rPr lang="ja-JP" altLang="en-US" sz="2400" b="0" dirty="0">
                <a:solidFill>
                  <a:prstClr val="black"/>
                </a:solidFill>
                <a:latin typeface="ＭＳ Ｐゴシック" pitchFamily="50" charset="-128"/>
                <a:ea typeface="ＭＳ Ｐゴシック"/>
              </a:rPr>
              <a:t>最適な</a:t>
            </a:r>
            <a:r>
              <a:rPr lang="en-US" altLang="ja-JP" sz="2400" b="0" i="1" dirty="0">
                <a:solidFill>
                  <a:prstClr val="black"/>
                </a:solidFill>
                <a:latin typeface="Times" charset="0"/>
                <a:ea typeface="ＭＳ Ｐゴシック"/>
              </a:rPr>
              <a:t>K </a:t>
            </a:r>
            <a:r>
              <a:rPr lang="ja-JP" altLang="en-US" sz="2400" b="0" dirty="0">
                <a:solidFill>
                  <a:prstClr val="black"/>
                </a:solidFill>
                <a:latin typeface="ＭＳ Ｐゴシック" pitchFamily="50" charset="-128"/>
                <a:ea typeface="ＭＳ Ｐゴシック"/>
              </a:rPr>
              <a:t>をデータだけから決める</a:t>
            </a:r>
            <a:endParaRPr lang="en-US" altLang="ja-JP" sz="2400" b="0" dirty="0">
              <a:solidFill>
                <a:prstClr val="black"/>
              </a:solidFill>
              <a:latin typeface="ＭＳ Ｐゴシック" pitchFamily="50" charset="-128"/>
              <a:ea typeface="ＭＳ Ｐゴシック"/>
            </a:endParaRPr>
          </a:p>
          <a:p>
            <a:pPr algn="l" fontAlgn="auto">
              <a:spcBef>
                <a:spcPts val="0"/>
              </a:spcBef>
              <a:spcAft>
                <a:spcPts val="0"/>
              </a:spcAft>
            </a:pPr>
            <a:r>
              <a:rPr lang="ja-JP" altLang="en-US" sz="2400" b="0" dirty="0">
                <a:solidFill>
                  <a:prstClr val="black"/>
                </a:solidFill>
                <a:latin typeface="ＭＳ Ｐゴシック" pitchFamily="50" charset="-128"/>
                <a:ea typeface="ＭＳ Ｐゴシック"/>
              </a:rPr>
              <a:t>自由エネルギー最小化</a:t>
            </a:r>
            <a:endParaRPr lang="en-US" altLang="ja-JP" sz="2400" b="0" dirty="0">
              <a:solidFill>
                <a:prstClr val="black"/>
              </a:solidFill>
              <a:latin typeface="ＭＳ Ｐゴシック" pitchFamily="50" charset="-128"/>
              <a:ea typeface="ＭＳ Ｐゴシック"/>
            </a:endParaRPr>
          </a:p>
        </p:txBody>
      </p:sp>
      <p:pic>
        <p:nvPicPr>
          <p:cNvPr id="16" name="図 25" descr="data02_1.png"/>
          <p:cNvPicPr>
            <a:picLocks noChangeAspect="1"/>
          </p:cNvPicPr>
          <p:nvPr/>
        </p:nvPicPr>
        <p:blipFill>
          <a:blip r:embed="rId10" cstate="print"/>
          <a:srcRect/>
          <a:stretch>
            <a:fillRect/>
          </a:stretch>
        </p:blipFill>
        <p:spPr bwMode="auto">
          <a:xfrm>
            <a:off x="0" y="722348"/>
            <a:ext cx="4146923" cy="2902846"/>
          </a:xfrm>
          <a:prstGeom prst="rect">
            <a:avLst/>
          </a:prstGeom>
          <a:noFill/>
          <a:ln w="9525">
            <a:noFill/>
            <a:miter lim="800000"/>
            <a:headEnd/>
            <a:tailEnd/>
          </a:ln>
        </p:spPr>
      </p:pic>
      <p:graphicFrame>
        <p:nvGraphicFramePr>
          <p:cNvPr id="109572" name="Object 5"/>
          <p:cNvGraphicFramePr>
            <a:graphicFrameLocks noChangeAspect="1"/>
          </p:cNvGraphicFramePr>
          <p:nvPr>
            <p:extLst>
              <p:ext uri="{D42A27DB-BD31-4B8C-83A1-F6EECF244321}">
                <p14:modId xmlns:p14="http://schemas.microsoft.com/office/powerpoint/2010/main" val="988056202"/>
              </p:ext>
            </p:extLst>
          </p:nvPr>
        </p:nvGraphicFramePr>
        <p:xfrm>
          <a:off x="683568" y="4216052"/>
          <a:ext cx="839788" cy="357188"/>
        </p:xfrm>
        <a:graphic>
          <a:graphicData uri="http://schemas.openxmlformats.org/presentationml/2006/ole">
            <mc:AlternateContent xmlns:mc="http://schemas.openxmlformats.org/markup-compatibility/2006">
              <mc:Choice xmlns:v="urn:schemas-microsoft-com:vml" Requires="v">
                <p:oleObj name="数式" r:id="rId11" imgW="393480" imgH="164880" progId="Equation.3">
                  <p:embed/>
                </p:oleObj>
              </mc:Choice>
              <mc:Fallback>
                <p:oleObj name="数式" r:id="rId11" imgW="393480" imgH="16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568" y="4216052"/>
                        <a:ext cx="839788" cy="357188"/>
                      </a:xfrm>
                      <a:prstGeom prst="rect">
                        <a:avLst/>
                      </a:prstGeom>
                      <a:noFill/>
                    </p:spPr>
                  </p:pic>
                </p:oleObj>
              </mc:Fallback>
            </mc:AlternateContent>
          </a:graphicData>
        </a:graphic>
      </p:graphicFrame>
      <p:graphicFrame>
        <p:nvGraphicFramePr>
          <p:cNvPr id="109571" name="Object 4"/>
          <p:cNvGraphicFramePr>
            <a:graphicFrameLocks noChangeAspect="1"/>
          </p:cNvGraphicFramePr>
          <p:nvPr>
            <p:extLst>
              <p:ext uri="{D42A27DB-BD31-4B8C-83A1-F6EECF244321}">
                <p14:modId xmlns:p14="http://schemas.microsoft.com/office/powerpoint/2010/main" val="1423239027"/>
              </p:ext>
            </p:extLst>
          </p:nvPr>
        </p:nvGraphicFramePr>
        <p:xfrm>
          <a:off x="3563888" y="4216052"/>
          <a:ext cx="839787" cy="384175"/>
        </p:xfrm>
        <a:graphic>
          <a:graphicData uri="http://schemas.openxmlformats.org/presentationml/2006/ole">
            <mc:AlternateContent xmlns:mc="http://schemas.openxmlformats.org/markup-compatibility/2006">
              <mc:Choice xmlns:v="urn:schemas-microsoft-com:vml" Requires="v">
                <p:oleObj name="数式" r:id="rId13" imgW="393480" imgH="177480" progId="Equation.3">
                  <p:embed/>
                </p:oleObj>
              </mc:Choice>
              <mc:Fallback>
                <p:oleObj name="数式" r:id="rId13" imgW="39348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888" y="4216052"/>
                        <a:ext cx="839787" cy="3841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9570" name="Object 3"/>
          <p:cNvGraphicFramePr>
            <a:graphicFrameLocks noChangeAspect="1"/>
          </p:cNvGraphicFramePr>
          <p:nvPr>
            <p:extLst>
              <p:ext uri="{D42A27DB-BD31-4B8C-83A1-F6EECF244321}">
                <p14:modId xmlns:p14="http://schemas.microsoft.com/office/powerpoint/2010/main" val="1663225721"/>
              </p:ext>
            </p:extLst>
          </p:nvPr>
        </p:nvGraphicFramePr>
        <p:xfrm>
          <a:off x="6516216" y="4216052"/>
          <a:ext cx="839788" cy="357188"/>
        </p:xfrm>
        <a:graphic>
          <a:graphicData uri="http://schemas.openxmlformats.org/presentationml/2006/ole">
            <mc:AlternateContent xmlns:mc="http://schemas.openxmlformats.org/markup-compatibility/2006">
              <mc:Choice xmlns:v="urn:schemas-microsoft-com:vml" Requires="v">
                <p:oleObj name="Equation" r:id="rId15" imgW="393480" imgH="164880" progId="Equation.3">
                  <p:embed/>
                </p:oleObj>
              </mc:Choice>
              <mc:Fallback>
                <p:oleObj name="Equation" r:id="rId15" imgW="393480" imgH="1648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6216" y="4216052"/>
                        <a:ext cx="839788" cy="3571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7" name="円/楕円 16"/>
          <p:cNvSpPr/>
          <p:nvPr/>
        </p:nvSpPr>
        <p:spPr>
          <a:xfrm>
            <a:off x="3491880" y="4158134"/>
            <a:ext cx="1096095" cy="489966"/>
          </a:xfrm>
          <a:prstGeom prst="ellipse">
            <a:avLst/>
          </a:prstGeom>
          <a:noFill/>
          <a:ln w="762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 name="正方形/長方形 1"/>
          <p:cNvSpPr/>
          <p:nvPr/>
        </p:nvSpPr>
        <p:spPr>
          <a:xfrm>
            <a:off x="138306" y="5910371"/>
            <a:ext cx="8826182" cy="830997"/>
          </a:xfrm>
          <a:prstGeom prst="rect">
            <a:avLst/>
          </a:prstGeom>
        </p:spPr>
        <p:txBody>
          <a:bodyPr wrap="square">
            <a:spAutoFit/>
          </a:bodyPr>
          <a:lstStyle/>
          <a:p>
            <a:r>
              <a:rPr lang="en-US" altLang="ja-JP" sz="2400" b="0" dirty="0">
                <a:solidFill>
                  <a:prstClr val="black"/>
                </a:solidFill>
                <a:latin typeface="Times"/>
                <a:ea typeface="ＭＳ Ｐゴシック"/>
                <a:cs typeface="Times"/>
              </a:rPr>
              <a:t>Nagata, Sugita and Okada, Bayesian spectral </a:t>
            </a:r>
            <a:r>
              <a:rPr lang="en-US" altLang="ja-JP" sz="2400" b="0" dirty="0" err="1">
                <a:solidFill>
                  <a:prstClr val="black"/>
                </a:solidFill>
                <a:latin typeface="Times"/>
                <a:ea typeface="ＭＳ Ｐゴシック"/>
                <a:cs typeface="Times"/>
              </a:rPr>
              <a:t>deconvolution</a:t>
            </a:r>
            <a:r>
              <a:rPr lang="en-US" altLang="ja-JP" sz="2400" b="0" dirty="0">
                <a:solidFill>
                  <a:prstClr val="black"/>
                </a:solidFill>
                <a:latin typeface="Times"/>
                <a:ea typeface="ＭＳ Ｐゴシック"/>
                <a:cs typeface="Times"/>
              </a:rPr>
              <a:t> with the exchange Monte Carlo method, </a:t>
            </a:r>
            <a:r>
              <a:rPr lang="en-US" altLang="ja-JP" sz="2400" b="0" i="1" dirty="0">
                <a:solidFill>
                  <a:prstClr val="black"/>
                </a:solidFill>
                <a:latin typeface="Times"/>
                <a:ea typeface="ＭＳ Ｐゴシック"/>
                <a:cs typeface="Times"/>
              </a:rPr>
              <a:t>Neural Network</a:t>
            </a:r>
            <a:r>
              <a:rPr lang="en-US" altLang="ja-JP" sz="2400" b="0" dirty="0">
                <a:solidFill>
                  <a:prstClr val="black"/>
                </a:solidFill>
                <a:latin typeface="Times"/>
                <a:ea typeface="ＭＳ Ｐゴシック"/>
                <a:cs typeface="Times"/>
              </a:rPr>
              <a:t>s 2012</a:t>
            </a:r>
            <a:endParaRPr lang="ja-JP" altLang="en-US" sz="2400" dirty="0">
              <a:latin typeface="Times"/>
              <a:cs typeface="Times"/>
            </a:endParaRPr>
          </a:p>
        </p:txBody>
      </p:sp>
    </p:spTree>
    <p:extLst>
      <p:ext uri="{BB962C8B-B14F-4D97-AF65-F5344CB8AC3E}">
        <p14:creationId xmlns:p14="http://schemas.microsoft.com/office/powerpoint/2010/main" val="3619306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 descr="C:\Documents and Settings\レイ\デスクトップ\estimated_data_final.png"/>
          <p:cNvPicPr>
            <a:picLocks noChangeAspect="1" noChangeArrowheads="1"/>
          </p:cNvPicPr>
          <p:nvPr/>
        </p:nvPicPr>
        <p:blipFill>
          <a:blip r:embed="rId2" cstate="print"/>
          <a:srcRect/>
          <a:stretch>
            <a:fillRect/>
          </a:stretch>
        </p:blipFill>
        <p:spPr bwMode="auto">
          <a:xfrm>
            <a:off x="152400" y="1700808"/>
            <a:ext cx="8667918" cy="4680520"/>
          </a:xfrm>
          <a:prstGeom prst="rect">
            <a:avLst/>
          </a:prstGeom>
          <a:noFill/>
        </p:spPr>
      </p:pic>
      <p:sp>
        <p:nvSpPr>
          <p:cNvPr id="11" name="テキスト ボックス 10"/>
          <p:cNvSpPr txBox="1"/>
          <p:nvPr/>
        </p:nvSpPr>
        <p:spPr>
          <a:xfrm>
            <a:off x="2051720" y="2665512"/>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13" name="テキスト ボックス 12"/>
          <p:cNvSpPr txBox="1"/>
          <p:nvPr/>
        </p:nvSpPr>
        <p:spPr>
          <a:xfrm>
            <a:off x="945835" y="2305472"/>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17" name="テキスト ボックス 16"/>
          <p:cNvSpPr txBox="1"/>
          <p:nvPr/>
        </p:nvSpPr>
        <p:spPr>
          <a:xfrm>
            <a:off x="5004048" y="2593504"/>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19" name="テキスト ボックス 18"/>
          <p:cNvSpPr txBox="1"/>
          <p:nvPr/>
        </p:nvSpPr>
        <p:spPr>
          <a:xfrm>
            <a:off x="3851920" y="2233464"/>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0" name="テキスト ボックス 19"/>
          <p:cNvSpPr txBox="1"/>
          <p:nvPr/>
        </p:nvSpPr>
        <p:spPr>
          <a:xfrm>
            <a:off x="7884368" y="2521496"/>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22" name="テキスト ボックス 21"/>
          <p:cNvSpPr txBox="1"/>
          <p:nvPr/>
        </p:nvSpPr>
        <p:spPr>
          <a:xfrm>
            <a:off x="6660232" y="2449488"/>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3" name="テキスト ボックス 22"/>
          <p:cNvSpPr txBox="1"/>
          <p:nvPr/>
        </p:nvSpPr>
        <p:spPr>
          <a:xfrm>
            <a:off x="2051720" y="4969768"/>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24" name="テキスト ボックス 23"/>
          <p:cNvSpPr txBox="1"/>
          <p:nvPr/>
        </p:nvSpPr>
        <p:spPr>
          <a:xfrm>
            <a:off x="827584" y="4681736"/>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5" name="テキスト ボックス 24"/>
          <p:cNvSpPr txBox="1"/>
          <p:nvPr/>
        </p:nvSpPr>
        <p:spPr>
          <a:xfrm>
            <a:off x="4932040" y="4969768"/>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26" name="テキスト ボックス 25"/>
          <p:cNvSpPr txBox="1"/>
          <p:nvPr/>
        </p:nvSpPr>
        <p:spPr>
          <a:xfrm>
            <a:off x="3779912" y="4609728"/>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7" name="テキスト ボックス 26"/>
          <p:cNvSpPr txBox="1"/>
          <p:nvPr/>
        </p:nvSpPr>
        <p:spPr>
          <a:xfrm>
            <a:off x="7956376" y="5041776"/>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28" name="テキスト ボックス 27"/>
          <p:cNvSpPr txBox="1"/>
          <p:nvPr/>
        </p:nvSpPr>
        <p:spPr>
          <a:xfrm>
            <a:off x="6660232" y="4825752"/>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9" name="テキスト ボックス 28"/>
          <p:cNvSpPr txBox="1"/>
          <p:nvPr/>
        </p:nvSpPr>
        <p:spPr>
          <a:xfrm>
            <a:off x="1907704" y="1729408"/>
            <a:ext cx="1160895" cy="523220"/>
          </a:xfrm>
          <a:prstGeom prst="rect">
            <a:avLst/>
          </a:prstGeom>
          <a:noFill/>
        </p:spPr>
        <p:txBody>
          <a:bodyPr wrap="none" rtlCol="0">
            <a:spAutoFit/>
          </a:bodyPr>
          <a:lstStyle/>
          <a:p>
            <a:r>
              <a:rPr kumimoji="1" lang="en-US" altLang="ja-JP" sz="2800" dirty="0"/>
              <a:t>400ms</a:t>
            </a:r>
            <a:endParaRPr kumimoji="1" lang="ja-JP" altLang="en-US" sz="2400" dirty="0"/>
          </a:p>
        </p:txBody>
      </p:sp>
      <p:sp>
        <p:nvSpPr>
          <p:cNvPr id="30" name="テキスト ボックス 29"/>
          <p:cNvSpPr txBox="1"/>
          <p:nvPr/>
        </p:nvSpPr>
        <p:spPr>
          <a:xfrm>
            <a:off x="5004048" y="1729408"/>
            <a:ext cx="978153" cy="523220"/>
          </a:xfrm>
          <a:prstGeom prst="rect">
            <a:avLst/>
          </a:prstGeom>
          <a:noFill/>
        </p:spPr>
        <p:txBody>
          <a:bodyPr wrap="none" rtlCol="0">
            <a:spAutoFit/>
          </a:bodyPr>
          <a:lstStyle/>
          <a:p>
            <a:r>
              <a:rPr kumimoji="1" lang="en-US" altLang="ja-JP" sz="2800" dirty="0"/>
              <a:t>40ms</a:t>
            </a:r>
            <a:endParaRPr kumimoji="1" lang="ja-JP" altLang="en-US" sz="2400" dirty="0"/>
          </a:p>
        </p:txBody>
      </p:sp>
      <p:sp>
        <p:nvSpPr>
          <p:cNvPr id="31" name="テキスト ボックス 30"/>
          <p:cNvSpPr txBox="1"/>
          <p:nvPr/>
        </p:nvSpPr>
        <p:spPr>
          <a:xfrm>
            <a:off x="7842319" y="1729408"/>
            <a:ext cx="978153" cy="523220"/>
          </a:xfrm>
          <a:prstGeom prst="rect">
            <a:avLst/>
          </a:prstGeom>
          <a:noFill/>
        </p:spPr>
        <p:txBody>
          <a:bodyPr wrap="none" rtlCol="0">
            <a:spAutoFit/>
          </a:bodyPr>
          <a:lstStyle/>
          <a:p>
            <a:r>
              <a:rPr lang="en-US" altLang="ja-JP" sz="2800" dirty="0"/>
              <a:t>16</a:t>
            </a:r>
            <a:r>
              <a:rPr kumimoji="1" lang="en-US" altLang="ja-JP" sz="2800" dirty="0"/>
              <a:t>ms</a:t>
            </a:r>
            <a:endParaRPr kumimoji="1" lang="ja-JP" altLang="en-US" sz="2400" dirty="0"/>
          </a:p>
        </p:txBody>
      </p:sp>
      <p:sp>
        <p:nvSpPr>
          <p:cNvPr id="32" name="テキスト ボックス 31"/>
          <p:cNvSpPr txBox="1"/>
          <p:nvPr/>
        </p:nvSpPr>
        <p:spPr>
          <a:xfrm>
            <a:off x="2264421" y="4158516"/>
            <a:ext cx="795411" cy="523220"/>
          </a:xfrm>
          <a:prstGeom prst="rect">
            <a:avLst/>
          </a:prstGeom>
          <a:noFill/>
        </p:spPr>
        <p:txBody>
          <a:bodyPr wrap="none" rtlCol="0">
            <a:spAutoFit/>
          </a:bodyPr>
          <a:lstStyle/>
          <a:p>
            <a:r>
              <a:rPr lang="en-US" altLang="ja-JP" sz="2800" dirty="0"/>
              <a:t>8</a:t>
            </a:r>
            <a:r>
              <a:rPr kumimoji="1" lang="en-US" altLang="ja-JP" sz="2800" dirty="0"/>
              <a:t>ms</a:t>
            </a:r>
            <a:endParaRPr kumimoji="1" lang="ja-JP" altLang="en-US" sz="2400" dirty="0"/>
          </a:p>
        </p:txBody>
      </p:sp>
      <p:sp>
        <p:nvSpPr>
          <p:cNvPr id="33" name="テキスト ボックス 32"/>
          <p:cNvSpPr txBox="1"/>
          <p:nvPr/>
        </p:nvSpPr>
        <p:spPr>
          <a:xfrm>
            <a:off x="5148064" y="4158516"/>
            <a:ext cx="795411" cy="523220"/>
          </a:xfrm>
          <a:prstGeom prst="rect">
            <a:avLst/>
          </a:prstGeom>
          <a:noFill/>
        </p:spPr>
        <p:txBody>
          <a:bodyPr wrap="none" rtlCol="0">
            <a:spAutoFit/>
          </a:bodyPr>
          <a:lstStyle/>
          <a:p>
            <a:r>
              <a:rPr lang="en-US" altLang="ja-JP" sz="2800" dirty="0"/>
              <a:t>4</a:t>
            </a:r>
            <a:r>
              <a:rPr kumimoji="1" lang="en-US" altLang="ja-JP" sz="2800" dirty="0"/>
              <a:t>ms</a:t>
            </a:r>
            <a:endParaRPr kumimoji="1" lang="ja-JP" altLang="en-US" sz="2400" dirty="0"/>
          </a:p>
        </p:txBody>
      </p:sp>
      <p:sp>
        <p:nvSpPr>
          <p:cNvPr id="34" name="テキスト ボックス 33"/>
          <p:cNvSpPr txBox="1"/>
          <p:nvPr/>
        </p:nvSpPr>
        <p:spPr>
          <a:xfrm>
            <a:off x="8025061" y="4158516"/>
            <a:ext cx="795411" cy="523220"/>
          </a:xfrm>
          <a:prstGeom prst="rect">
            <a:avLst/>
          </a:prstGeom>
          <a:noFill/>
        </p:spPr>
        <p:txBody>
          <a:bodyPr wrap="none" rtlCol="0">
            <a:spAutoFit/>
          </a:bodyPr>
          <a:lstStyle/>
          <a:p>
            <a:r>
              <a:rPr lang="en-US" altLang="ja-JP" sz="2800" dirty="0"/>
              <a:t>1</a:t>
            </a:r>
            <a:r>
              <a:rPr kumimoji="1" lang="en-US" altLang="ja-JP" sz="2800" dirty="0"/>
              <a:t>ms</a:t>
            </a:r>
            <a:endParaRPr kumimoji="1" lang="ja-JP" altLang="en-US" sz="2400" dirty="0"/>
          </a:p>
        </p:txBody>
      </p:sp>
      <p:cxnSp>
        <p:nvCxnSpPr>
          <p:cNvPr id="36" name="直線矢印コネクタ 35"/>
          <p:cNvCxnSpPr/>
          <p:nvPr/>
        </p:nvCxnSpPr>
        <p:spPr bwMode="auto">
          <a:xfrm rot="5400000" flipH="1" flipV="1">
            <a:off x="4991100" y="5320308"/>
            <a:ext cx="1371600" cy="990600"/>
          </a:xfrm>
          <a:prstGeom prst="straightConnector1">
            <a:avLst/>
          </a:prstGeom>
          <a:solidFill>
            <a:schemeClr val="accent1"/>
          </a:solidFill>
          <a:ln w="63500" cap="flat" cmpd="sng" algn="ctr">
            <a:solidFill>
              <a:srgbClr val="FF0000"/>
            </a:solidFill>
            <a:prstDash val="solid"/>
            <a:round/>
            <a:headEnd type="none" w="med" len="med"/>
            <a:tailEnd type="arrow"/>
          </a:ln>
          <a:effectLst/>
        </p:spPr>
      </p:cxnSp>
      <p:sp>
        <p:nvSpPr>
          <p:cNvPr id="39" name="テキスト ボックス 38"/>
          <p:cNvSpPr txBox="1"/>
          <p:nvPr/>
        </p:nvSpPr>
        <p:spPr>
          <a:xfrm>
            <a:off x="3810000" y="6349008"/>
            <a:ext cx="1600200" cy="461665"/>
          </a:xfrm>
          <a:prstGeom prst="rect">
            <a:avLst/>
          </a:prstGeom>
          <a:noFill/>
        </p:spPr>
        <p:txBody>
          <a:bodyPr wrap="square" rtlCol="0">
            <a:spAutoFit/>
          </a:bodyPr>
          <a:lstStyle/>
          <a:p>
            <a:r>
              <a:rPr lang="ja-JP" altLang="en-US" sz="2400" dirty="0">
                <a:solidFill>
                  <a:srgbClr val="FF0000"/>
                </a:solidFill>
              </a:rPr>
              <a:t>ここまで</a:t>
            </a:r>
            <a:endParaRPr kumimoji="1" lang="ja-JP" altLang="en-US" sz="2400" dirty="0">
              <a:solidFill>
                <a:srgbClr val="FF0000"/>
              </a:solidFill>
            </a:endParaRPr>
          </a:p>
        </p:txBody>
      </p:sp>
      <p:sp>
        <p:nvSpPr>
          <p:cNvPr id="47" name="タイトル 1"/>
          <p:cNvSpPr>
            <a:spLocks noGrp="1"/>
          </p:cNvSpPr>
          <p:nvPr>
            <p:ph type="title"/>
          </p:nvPr>
        </p:nvSpPr>
        <p:spPr>
          <a:xfrm>
            <a:off x="467544" y="116632"/>
            <a:ext cx="8229600" cy="1143000"/>
          </a:xfrm>
        </p:spPr>
        <p:txBody>
          <a:bodyPr>
            <a:normAutofit fontScale="90000"/>
          </a:bodyPr>
          <a:lstStyle/>
          <a:p>
            <a:r>
              <a:rPr lang="ja-JP" altLang="en-US" dirty="0"/>
              <a:t>例題</a:t>
            </a:r>
            <a:r>
              <a:rPr lang="en-US" altLang="ja-JP" dirty="0"/>
              <a:t>2: </a:t>
            </a:r>
            <a:r>
              <a:rPr lang="ja-JP" altLang="en-US" dirty="0"/>
              <a:t>時間分解</a:t>
            </a:r>
            <a:r>
              <a:rPr lang="en-US" altLang="ja-JP" dirty="0"/>
              <a:t>XPS(</a:t>
            </a:r>
            <a:r>
              <a:rPr lang="ja-JP" altLang="en-US" dirty="0"/>
              <a:t>使えるかも</a:t>
            </a:r>
            <a:r>
              <a:rPr lang="en-US" altLang="ja-JP" dirty="0"/>
              <a:t>)</a:t>
            </a:r>
            <a:br>
              <a:rPr lang="en-US" altLang="ja-JP" dirty="0"/>
            </a:br>
            <a:r>
              <a:rPr lang="ja-JP" altLang="en-US" dirty="0"/>
              <a:t>どこまで時間窓を小さくできるか</a:t>
            </a:r>
            <a:endParaRPr kumimoji="1" lang="ja-JP" altLang="en-US" dirty="0"/>
          </a:p>
        </p:txBody>
      </p:sp>
      <p:sp>
        <p:nvSpPr>
          <p:cNvPr id="2" name="テキスト ボックス 1"/>
          <p:cNvSpPr txBox="1"/>
          <p:nvPr/>
        </p:nvSpPr>
        <p:spPr>
          <a:xfrm>
            <a:off x="145723" y="1196752"/>
            <a:ext cx="1833989" cy="584776"/>
          </a:xfrm>
          <a:prstGeom prst="rect">
            <a:avLst/>
          </a:prstGeom>
          <a:noFill/>
        </p:spPr>
        <p:txBody>
          <a:bodyPr wrap="none" rtlCol="0">
            <a:spAutoFit/>
          </a:bodyPr>
          <a:lstStyle/>
          <a:p>
            <a:r>
              <a:rPr lang="en-US" altLang="ja-JP" sz="3200" dirty="0"/>
              <a:t>MoS</a:t>
            </a:r>
            <a:r>
              <a:rPr lang="en-US" altLang="ja-JP" sz="4000" baseline="-25000" dirty="0"/>
              <a:t>2</a:t>
            </a:r>
            <a:r>
              <a:rPr lang="en-US" altLang="ja-JP" sz="3200" dirty="0"/>
              <a:t> 2p</a:t>
            </a:r>
            <a:endParaRPr kumimoji="1" lang="ja-JP" altLang="en-US" sz="3200" baseline="-25000" dirty="0"/>
          </a:p>
        </p:txBody>
      </p:sp>
    </p:spTree>
    <p:extLst>
      <p:ext uri="{BB962C8B-B14F-4D97-AF65-F5344CB8AC3E}">
        <p14:creationId xmlns:p14="http://schemas.microsoft.com/office/powerpoint/2010/main" val="657056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256"/>
            <a:ext cx="8229600" cy="1143000"/>
          </a:xfrm>
        </p:spPr>
        <p:txBody>
          <a:bodyPr/>
          <a:lstStyle/>
          <a:p>
            <a:r>
              <a:rPr lang="ja-JP" altLang="en-US" dirty="0"/>
              <a:t>共同研究者</a:t>
            </a:r>
          </a:p>
        </p:txBody>
      </p:sp>
      <p:pic>
        <p:nvPicPr>
          <p:cNvPr id="4" name="図 3"/>
          <p:cNvPicPr>
            <a:picLocks noChangeAspect="1"/>
          </p:cNvPicPr>
          <p:nvPr/>
        </p:nvPicPr>
        <p:blipFill>
          <a:blip r:embed="rId2"/>
          <a:stretch>
            <a:fillRect/>
          </a:stretch>
        </p:blipFill>
        <p:spPr>
          <a:xfrm>
            <a:off x="4836594" y="1124744"/>
            <a:ext cx="1660948" cy="2232248"/>
          </a:xfrm>
          <a:prstGeom prst="rect">
            <a:avLst/>
          </a:prstGeom>
        </p:spPr>
      </p:pic>
      <p:sp>
        <p:nvSpPr>
          <p:cNvPr id="6" name="テキスト ボックス 5"/>
          <p:cNvSpPr txBox="1"/>
          <p:nvPr/>
        </p:nvSpPr>
        <p:spPr>
          <a:xfrm>
            <a:off x="611564" y="3717032"/>
            <a:ext cx="1620957" cy="1384995"/>
          </a:xfrm>
          <a:prstGeom prst="rect">
            <a:avLst/>
          </a:prstGeom>
          <a:noFill/>
        </p:spPr>
        <p:txBody>
          <a:bodyPr wrap="none" rtlCol="0">
            <a:spAutoFit/>
          </a:bodyPr>
          <a:lstStyle/>
          <a:p>
            <a:r>
              <a:rPr lang="ja-JP" altLang="en-US" sz="2800" b="0" dirty="0">
                <a:latin typeface="+mj-ea"/>
                <a:ea typeface="+mj-ea"/>
              </a:rPr>
              <a:t>永田賢二</a:t>
            </a:r>
            <a:endParaRPr lang="en-US" altLang="ja-JP" sz="2800" b="0" dirty="0">
              <a:latin typeface="+mj-ea"/>
              <a:ea typeface="+mj-ea"/>
            </a:endParaRPr>
          </a:p>
          <a:p>
            <a:r>
              <a:rPr lang="ja-JP" altLang="en-US" sz="2800" b="0" dirty="0">
                <a:latin typeface="+mj-ea"/>
                <a:ea typeface="+mj-ea"/>
              </a:rPr>
              <a:t>岡田研</a:t>
            </a:r>
            <a:endParaRPr lang="en-US" altLang="ja-JP" sz="2800" b="0" dirty="0">
              <a:latin typeface="+mj-ea"/>
              <a:ea typeface="+mj-ea"/>
            </a:endParaRPr>
          </a:p>
          <a:p>
            <a:r>
              <a:rPr lang="ja-JP" altLang="en-US" sz="2800" b="0" dirty="0">
                <a:latin typeface="+mj-ea"/>
                <a:ea typeface="+mj-ea"/>
              </a:rPr>
              <a:t>助教</a:t>
            </a:r>
          </a:p>
        </p:txBody>
      </p:sp>
      <p:sp>
        <p:nvSpPr>
          <p:cNvPr id="7" name="テキスト ボックス 6"/>
          <p:cNvSpPr txBox="1"/>
          <p:nvPr/>
        </p:nvSpPr>
        <p:spPr>
          <a:xfrm>
            <a:off x="4860032" y="3717032"/>
            <a:ext cx="1620957" cy="954107"/>
          </a:xfrm>
          <a:prstGeom prst="rect">
            <a:avLst/>
          </a:prstGeom>
          <a:noFill/>
        </p:spPr>
        <p:txBody>
          <a:bodyPr wrap="none" rtlCol="0">
            <a:spAutoFit/>
          </a:bodyPr>
          <a:lstStyle/>
          <a:p>
            <a:pPr lvl="1">
              <a:buNone/>
            </a:pPr>
            <a:r>
              <a:rPr lang="ja-JP" altLang="en-US" sz="2800" b="0" dirty="0"/>
              <a:t>杉田精司</a:t>
            </a:r>
            <a:endParaRPr lang="en-US" altLang="ja-JP" sz="2800" b="0" dirty="0"/>
          </a:p>
          <a:p>
            <a:pPr lvl="1">
              <a:buNone/>
            </a:pPr>
            <a:r>
              <a:rPr lang="ja-JP" altLang="en-US" sz="2800" b="0" dirty="0"/>
              <a:t>惑星科学</a:t>
            </a:r>
            <a:endParaRPr lang="en-US" altLang="ja-JP" sz="2800" b="0" dirty="0"/>
          </a:p>
        </p:txBody>
      </p:sp>
      <p:pic>
        <p:nvPicPr>
          <p:cNvPr id="9" name="図 8" descr="pic_nagata2.jpg"/>
          <p:cNvPicPr>
            <a:picLocks noChangeAspect="1"/>
          </p:cNvPicPr>
          <p:nvPr/>
        </p:nvPicPr>
        <p:blipFill>
          <a:blip r:embed="rId3"/>
          <a:stretch>
            <a:fillRect/>
          </a:stretch>
        </p:blipFill>
        <p:spPr>
          <a:xfrm>
            <a:off x="539552" y="1124744"/>
            <a:ext cx="1687139" cy="2249519"/>
          </a:xfrm>
          <a:prstGeom prst="rect">
            <a:avLst/>
          </a:prstGeom>
        </p:spPr>
      </p:pic>
      <p:pic>
        <p:nvPicPr>
          <p:cNvPr id="10" name="図 9" descr="スクリーンショット（2012-01-22 11.54.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1124744"/>
            <a:ext cx="1744493" cy="2232248"/>
          </a:xfrm>
          <a:prstGeom prst="rect">
            <a:avLst/>
          </a:prstGeom>
        </p:spPr>
      </p:pic>
      <p:pic>
        <p:nvPicPr>
          <p:cNvPr id="11" name="図 10" descr="SasakiTak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8264" y="1155526"/>
            <a:ext cx="1928292" cy="2201466"/>
          </a:xfrm>
          <a:prstGeom prst="rect">
            <a:avLst/>
          </a:prstGeom>
        </p:spPr>
      </p:pic>
      <p:sp>
        <p:nvSpPr>
          <p:cNvPr id="12" name="テキスト ボックス 11"/>
          <p:cNvSpPr txBox="1"/>
          <p:nvPr/>
        </p:nvSpPr>
        <p:spPr>
          <a:xfrm>
            <a:off x="6948264" y="3717032"/>
            <a:ext cx="1980029" cy="954107"/>
          </a:xfrm>
          <a:prstGeom prst="rect">
            <a:avLst/>
          </a:prstGeom>
          <a:noFill/>
        </p:spPr>
        <p:txBody>
          <a:bodyPr wrap="none" rtlCol="0">
            <a:spAutoFit/>
          </a:bodyPr>
          <a:lstStyle/>
          <a:p>
            <a:r>
              <a:rPr kumimoji="1" lang="ja-JP" altLang="en-US" sz="2800" b="0" kern="1200" dirty="0"/>
              <a:t>佐々木岳彦</a:t>
            </a:r>
            <a:endParaRPr kumimoji="1" lang="en-US" altLang="ja-JP" sz="2800" b="0" kern="1200" dirty="0"/>
          </a:p>
          <a:p>
            <a:r>
              <a:rPr lang="ja-JP" altLang="en-US" sz="2800" b="0" dirty="0"/>
              <a:t>化学</a:t>
            </a:r>
            <a:endParaRPr kumimoji="1" lang="ja-JP" altLang="en-US" sz="2800" b="0" kern="1200" dirty="0"/>
          </a:p>
        </p:txBody>
      </p:sp>
      <p:sp>
        <p:nvSpPr>
          <p:cNvPr id="13" name="テキスト ボックス 12"/>
          <p:cNvSpPr txBox="1"/>
          <p:nvPr/>
        </p:nvSpPr>
        <p:spPr>
          <a:xfrm>
            <a:off x="2736283" y="3717032"/>
            <a:ext cx="1620957" cy="1815882"/>
          </a:xfrm>
          <a:prstGeom prst="rect">
            <a:avLst/>
          </a:prstGeom>
          <a:noFill/>
        </p:spPr>
        <p:txBody>
          <a:bodyPr wrap="none" rtlCol="0">
            <a:spAutoFit/>
          </a:bodyPr>
          <a:lstStyle/>
          <a:p>
            <a:r>
              <a:rPr kumimoji="1" lang="ja-JP" altLang="en-US" sz="2800" b="0" dirty="0"/>
              <a:t>村岡怜</a:t>
            </a:r>
            <a:endParaRPr kumimoji="1" lang="en-US" altLang="ja-JP" sz="2800" b="0" dirty="0"/>
          </a:p>
          <a:p>
            <a:r>
              <a:rPr lang="ja-JP" altLang="en-US" sz="2800" b="0" dirty="0"/>
              <a:t>岡田研</a:t>
            </a:r>
            <a:endParaRPr lang="en-US" altLang="ja-JP" sz="2800" b="0" dirty="0"/>
          </a:p>
          <a:p>
            <a:r>
              <a:rPr lang="en-US" altLang="ja-JP" sz="2800" b="0" dirty="0"/>
              <a:t>H23</a:t>
            </a:r>
            <a:r>
              <a:rPr lang="ja-JP" altLang="en-US" sz="2800" b="0" dirty="0"/>
              <a:t>年度</a:t>
            </a:r>
            <a:endParaRPr lang="en-US" altLang="ja-JP" sz="2800" b="0" dirty="0"/>
          </a:p>
          <a:p>
            <a:r>
              <a:rPr lang="ja-JP" altLang="en-US" sz="2800" b="0" dirty="0"/>
              <a:t>修士修了</a:t>
            </a:r>
            <a:endParaRPr kumimoji="1" lang="ja-JP" altLang="en-US" sz="2800" b="0" dirty="0"/>
          </a:p>
        </p:txBody>
      </p:sp>
      <p:sp>
        <p:nvSpPr>
          <p:cNvPr id="14" name="Rectangle 3"/>
          <p:cNvSpPr txBox="1">
            <a:spLocks noChangeArrowheads="1"/>
          </p:cNvSpPr>
          <p:nvPr/>
        </p:nvSpPr>
        <p:spPr bwMode="auto">
          <a:xfrm>
            <a:off x="0" y="5562600"/>
            <a:ext cx="9144000" cy="838200"/>
          </a:xfrm>
          <a:prstGeom prst="rect">
            <a:avLst/>
          </a:prstGeom>
          <a:noFill/>
          <a:ln w="9525">
            <a:noFill/>
            <a:miter lim="800000"/>
            <a:headEnd/>
            <a:tailEnd/>
          </a:ln>
        </p:spPr>
        <p:txBody>
          <a:bodyPr/>
          <a:lstStyle/>
          <a:p>
            <a:pPr>
              <a:spcBef>
                <a:spcPct val="20000"/>
              </a:spcBef>
              <a:defRPr/>
            </a:pPr>
            <a:r>
              <a:rPr lang="ja-JP" altLang="en-US" sz="3200" b="0" kern="0" dirty="0">
                <a:latin typeface="+mn-lt"/>
                <a:ea typeface="+mn-ea"/>
              </a:rPr>
              <a:t>新領域創成科学研究科　複雑理工学専攻</a:t>
            </a:r>
          </a:p>
        </p:txBody>
      </p:sp>
    </p:spTree>
    <p:extLst>
      <p:ext uri="{BB962C8B-B14F-4D97-AF65-F5344CB8AC3E}">
        <p14:creationId xmlns:p14="http://schemas.microsoft.com/office/powerpoint/2010/main" val="188886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06363"/>
            <a:ext cx="8229600" cy="1143000"/>
          </a:xfrm>
        </p:spPr>
        <p:txBody>
          <a:bodyPr/>
          <a:lstStyle/>
          <a:p>
            <a:r>
              <a:rPr lang="ja-JP" altLang="en-US" dirty="0"/>
              <a:t>内容</a:t>
            </a:r>
          </a:p>
        </p:txBody>
      </p:sp>
      <p:sp>
        <p:nvSpPr>
          <p:cNvPr id="3" name="コンテンツ プレースホルダ 2"/>
          <p:cNvSpPr>
            <a:spLocks noGrp="1"/>
          </p:cNvSpPr>
          <p:nvPr>
            <p:ph idx="1"/>
          </p:nvPr>
        </p:nvSpPr>
        <p:spPr>
          <a:xfrm>
            <a:off x="304800" y="1066800"/>
            <a:ext cx="8610600" cy="4495800"/>
          </a:xfrm>
        </p:spPr>
        <p:txBody>
          <a:bodyPr/>
          <a:lstStyle/>
          <a:p>
            <a:r>
              <a:rPr lang="ja-JP" altLang="en-US" sz="2400" dirty="0">
                <a:solidFill>
                  <a:srgbClr val="000000"/>
                </a:solidFill>
              </a:rPr>
              <a:t>自己紹介：修士課程での研究</a:t>
            </a:r>
            <a:endParaRPr lang="en-US" altLang="ja-JP" sz="2400" dirty="0">
              <a:solidFill>
                <a:srgbClr val="000000"/>
              </a:solidFill>
            </a:endParaRPr>
          </a:p>
          <a:p>
            <a:pPr lvl="1"/>
            <a:r>
              <a:rPr lang="ja-JP" altLang="en-US" sz="2400" dirty="0"/>
              <a:t>希土類化合物の光電子放出・光吸収スペクトル</a:t>
            </a:r>
            <a:endParaRPr lang="en-US" altLang="ja-JP" sz="2400" dirty="0"/>
          </a:p>
          <a:p>
            <a:r>
              <a:rPr lang="ja-JP" altLang="en-US" sz="2400" dirty="0">
                <a:solidFill>
                  <a:srgbClr val="FF0000"/>
                </a:solidFill>
              </a:rPr>
              <a:t>機械学習（ベイズ法）を用いたスペクトル分解</a:t>
            </a:r>
            <a:endParaRPr lang="en-US" altLang="ja-JP" sz="2400" dirty="0">
              <a:solidFill>
                <a:srgbClr val="FF0000"/>
              </a:solidFill>
            </a:endParaRPr>
          </a:p>
          <a:p>
            <a:pPr lvl="1"/>
            <a:r>
              <a:rPr lang="ja-JP" altLang="en-US" sz="2400" dirty="0"/>
              <a:t>確率的定式化</a:t>
            </a:r>
            <a:endParaRPr lang="en-US" altLang="ja-JP" sz="2400" dirty="0"/>
          </a:p>
          <a:p>
            <a:pPr lvl="1"/>
            <a:r>
              <a:rPr lang="ja-JP" altLang="en-US" sz="2400" dirty="0"/>
              <a:t>基底関数の個数の決定</a:t>
            </a:r>
            <a:endParaRPr lang="en-US" altLang="ja-JP" sz="2400" dirty="0"/>
          </a:p>
          <a:p>
            <a:r>
              <a:rPr lang="en-US" altLang="ja-JP" sz="2400" dirty="0"/>
              <a:t>X</a:t>
            </a:r>
            <a:r>
              <a:rPr lang="ja-JP" altLang="en-US" sz="2400" dirty="0"/>
              <a:t>線光電子放出スペクトル</a:t>
            </a:r>
            <a:r>
              <a:rPr lang="en-US" altLang="ja-JP" sz="2400" dirty="0"/>
              <a:t>(XPS)</a:t>
            </a:r>
            <a:r>
              <a:rPr lang="ja-JP" altLang="en-US" sz="2400" dirty="0"/>
              <a:t>への適用</a:t>
            </a:r>
            <a:endParaRPr lang="en-US" altLang="ja-JP" sz="2400" dirty="0"/>
          </a:p>
          <a:p>
            <a:pPr lvl="1"/>
            <a:r>
              <a:rPr lang="ja-JP" altLang="en-US" sz="2400" dirty="0"/>
              <a:t>事後分布推定</a:t>
            </a:r>
            <a:r>
              <a:rPr lang="en-US" altLang="ja-JP" sz="2400" dirty="0"/>
              <a:t>→</a:t>
            </a:r>
            <a:r>
              <a:rPr lang="ja-JP" altLang="en-US" sz="2400" dirty="0"/>
              <a:t>推定誤差</a:t>
            </a:r>
            <a:r>
              <a:rPr lang="en-US" altLang="ja-JP" sz="2400" dirty="0"/>
              <a:t>(</a:t>
            </a:r>
            <a:r>
              <a:rPr lang="ja-JP" altLang="en-US" sz="2400" dirty="0"/>
              <a:t>エラーバーが引ける</a:t>
            </a:r>
            <a:r>
              <a:rPr lang="en-US" altLang="ja-JP" sz="2400" dirty="0"/>
              <a:t>!!)</a:t>
            </a:r>
          </a:p>
          <a:p>
            <a:pPr lvl="1"/>
            <a:r>
              <a:rPr lang="ja-JP" altLang="en-US" sz="2400" dirty="0"/>
              <a:t>臨界時間窓を導出</a:t>
            </a:r>
            <a:r>
              <a:rPr lang="en-US" altLang="ja-JP" sz="2400" dirty="0"/>
              <a:t>→</a:t>
            </a:r>
            <a:r>
              <a:rPr lang="ja-JP" altLang="en-US" sz="2400" dirty="0"/>
              <a:t>時間分割</a:t>
            </a:r>
            <a:r>
              <a:rPr lang="en-US" altLang="ja-JP" sz="2400" dirty="0"/>
              <a:t>XPS</a:t>
            </a:r>
            <a:r>
              <a:rPr lang="ja-JP" altLang="en-US" sz="2400" dirty="0"/>
              <a:t>の実験計画</a:t>
            </a:r>
            <a:endParaRPr lang="en-US" altLang="ja-JP" sz="2400" dirty="0"/>
          </a:p>
          <a:p>
            <a:r>
              <a:rPr lang="ja-JP" altLang="en-US" sz="2400" dirty="0"/>
              <a:t>議論と今後の展開</a:t>
            </a:r>
            <a:endParaRPr lang="en-US" altLang="ja-JP" sz="2400" dirty="0"/>
          </a:p>
          <a:p>
            <a:pPr lvl="1"/>
            <a:r>
              <a:rPr lang="ja-JP" altLang="en-US" sz="2400" dirty="0"/>
              <a:t>順モデルアプローチと逆モデルアプローチ</a:t>
            </a:r>
            <a:endParaRPr lang="en-US" altLang="ja-JP" sz="2400" dirty="0"/>
          </a:p>
          <a:p>
            <a:pPr lvl="1"/>
            <a:r>
              <a:rPr lang="ja-JP" altLang="en-US" sz="2400" dirty="0"/>
              <a:t>超高速分光や時間分解光電子分光</a:t>
            </a:r>
            <a:endParaRPr lang="en-US" altLang="ja-JP" sz="2400" dirty="0"/>
          </a:p>
          <a:p>
            <a:pPr lvl="1"/>
            <a:r>
              <a:rPr lang="ja-JP" altLang="en-US" sz="2400" dirty="0"/>
              <a:t>電子・格子ダイナミクスや固体中の非平衡電子状態</a:t>
            </a:r>
            <a:endParaRPr lang="en-US" altLang="ja-JP" sz="2400" dirty="0"/>
          </a:p>
        </p:txBody>
      </p:sp>
    </p:spTree>
    <p:extLst>
      <p:ext uri="{BB962C8B-B14F-4D97-AF65-F5344CB8AC3E}">
        <p14:creationId xmlns:p14="http://schemas.microsoft.com/office/powerpoint/2010/main" val="1575290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2" name="タイトル 1"/>
          <p:cNvSpPr>
            <a:spLocks noGrp="1"/>
          </p:cNvSpPr>
          <p:nvPr>
            <p:ph type="title"/>
          </p:nvPr>
        </p:nvSpPr>
        <p:spPr>
          <a:xfrm>
            <a:off x="457200" y="116632"/>
            <a:ext cx="8229600" cy="1143000"/>
          </a:xfrm>
        </p:spPr>
        <p:txBody>
          <a:bodyPr>
            <a:normAutofit/>
          </a:bodyPr>
          <a:lstStyle/>
          <a:p>
            <a:r>
              <a:rPr lang="ja-JP" altLang="en-US" dirty="0">
                <a:latin typeface="Garamond" charset="0"/>
                <a:ea typeface="ＭＳ Ｐゴシック" charset="0"/>
                <a:cs typeface="ＭＳ Ｐゴシック" charset="0"/>
              </a:rPr>
              <a:t>スペクトル分解の</a:t>
            </a:r>
            <a:r>
              <a:rPr lang="en-US" altLang="en-US" dirty="0">
                <a:latin typeface="Garamond" charset="0"/>
                <a:ea typeface="ＭＳ Ｐゴシック" charset="0"/>
                <a:cs typeface="ＭＳ Ｐゴシック" charset="0"/>
              </a:rPr>
              <a:t>定式化</a:t>
            </a:r>
            <a:endParaRPr lang="ja-JP" altLang="en-US" dirty="0">
              <a:latin typeface="Garamond" charset="0"/>
              <a:ea typeface="ＭＳ Ｐゴシック" charset="0"/>
              <a:cs typeface="ＭＳ Ｐゴシック" charset="0"/>
            </a:endParaRPr>
          </a:p>
        </p:txBody>
      </p:sp>
      <p:sp>
        <p:nvSpPr>
          <p:cNvPr id="67593" name="スライド番号プレースホルダ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fld id="{D0A3A148-B34B-7547-9A82-0BA4588EBB96}" type="slidenum">
              <a:rPr kumimoji="0" lang="en-US" altLang="ja-JP">
                <a:solidFill>
                  <a:srgbClr val="000000"/>
                </a:solidFill>
              </a:rPr>
              <a:pPr/>
              <a:t>16</a:t>
            </a:fld>
            <a:endParaRPr kumimoji="0" lang="en-US" altLang="ja-JP">
              <a:solidFill>
                <a:srgbClr val="000000"/>
              </a:solidFill>
            </a:endParaRPr>
          </a:p>
        </p:txBody>
      </p:sp>
      <p:graphicFrame>
        <p:nvGraphicFramePr>
          <p:cNvPr id="67586" name="Object 5"/>
          <p:cNvGraphicFramePr>
            <a:graphicFrameLocks noChangeAspect="1"/>
          </p:cNvGraphicFramePr>
          <p:nvPr/>
        </p:nvGraphicFramePr>
        <p:xfrm>
          <a:off x="1165227" y="4352926"/>
          <a:ext cx="3141663" cy="460375"/>
        </p:xfrm>
        <a:graphic>
          <a:graphicData uri="http://schemas.openxmlformats.org/presentationml/2006/ole">
            <mc:AlternateContent xmlns:mc="http://schemas.openxmlformats.org/markup-compatibility/2006">
              <mc:Choice xmlns:v="urn:schemas-microsoft-com:vml" Requires="v">
                <p:oleObj name="数式" r:id="rId2" imgW="1651000" imgH="241300" progId="Equation.3">
                  <p:embed/>
                </p:oleObj>
              </mc:Choice>
              <mc:Fallback>
                <p:oleObj name="数式" r:id="rId2" imgW="1651000" imgH="2413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227" y="4352926"/>
                        <a:ext cx="3141663" cy="4603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594" name="テキスト ボックス 16"/>
          <p:cNvSpPr txBox="1">
            <a:spLocks noChangeArrowheads="1"/>
          </p:cNvSpPr>
          <p:nvPr/>
        </p:nvSpPr>
        <p:spPr bwMode="auto">
          <a:xfrm>
            <a:off x="1023939" y="1976439"/>
            <a:ext cx="15151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r>
              <a:rPr lang="ja-JP" altLang="en-US"/>
              <a:t>観測データ：</a:t>
            </a:r>
          </a:p>
        </p:txBody>
      </p:sp>
      <p:graphicFrame>
        <p:nvGraphicFramePr>
          <p:cNvPr id="67587" name="Object 14"/>
          <p:cNvGraphicFramePr>
            <a:graphicFrameLocks noChangeAspect="1"/>
          </p:cNvGraphicFramePr>
          <p:nvPr/>
        </p:nvGraphicFramePr>
        <p:xfrm>
          <a:off x="2381250" y="1905000"/>
          <a:ext cx="1809750" cy="558800"/>
        </p:xfrm>
        <a:graphic>
          <a:graphicData uri="http://schemas.openxmlformats.org/presentationml/2006/ole">
            <mc:AlternateContent xmlns:mc="http://schemas.openxmlformats.org/markup-compatibility/2006">
              <mc:Choice xmlns:v="urn:schemas-microsoft-com:vml" Requires="v">
                <p:oleObj name="数式" r:id="rId4" imgW="825500" imgH="254000" progId="Equation.3">
                  <p:embed/>
                </p:oleObj>
              </mc:Choice>
              <mc:Fallback>
                <p:oleObj name="数式" r:id="rId4" imgW="825500" imgH="254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250" y="1905000"/>
                        <a:ext cx="1809750" cy="5588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588" name="Object 15"/>
          <p:cNvGraphicFramePr>
            <a:graphicFrameLocks noChangeAspect="1"/>
          </p:cNvGraphicFramePr>
          <p:nvPr/>
        </p:nvGraphicFramePr>
        <p:xfrm>
          <a:off x="1524000" y="2509839"/>
          <a:ext cx="285750" cy="430212"/>
        </p:xfrm>
        <a:graphic>
          <a:graphicData uri="http://schemas.openxmlformats.org/presentationml/2006/ole">
            <mc:AlternateContent xmlns:mc="http://schemas.openxmlformats.org/markup-compatibility/2006">
              <mc:Choice xmlns:v="urn:schemas-microsoft-com:vml" Requires="v">
                <p:oleObj name="数式" r:id="rId6" imgW="152334" imgH="228501" progId="Equation.3">
                  <p:embed/>
                </p:oleObj>
              </mc:Choice>
              <mc:Fallback>
                <p:oleObj name="数式" r:id="rId6" imgW="152334"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509839"/>
                        <a:ext cx="285750" cy="43021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589" name="Object 17"/>
          <p:cNvGraphicFramePr>
            <a:graphicFrameLocks noChangeAspect="1"/>
          </p:cNvGraphicFramePr>
          <p:nvPr/>
        </p:nvGraphicFramePr>
        <p:xfrm>
          <a:off x="2489202" y="2476500"/>
          <a:ext cx="309563" cy="430213"/>
        </p:xfrm>
        <a:graphic>
          <a:graphicData uri="http://schemas.openxmlformats.org/presentationml/2006/ole">
            <mc:AlternateContent xmlns:mc="http://schemas.openxmlformats.org/markup-compatibility/2006">
              <mc:Choice xmlns:v="urn:schemas-microsoft-com:vml" Requires="v">
                <p:oleObj name="数式" r:id="rId8" imgW="165028" imgH="228501" progId="Equation.3">
                  <p:embed/>
                </p:oleObj>
              </mc:Choice>
              <mc:Fallback>
                <p:oleObj name="数式" r:id="rId8" imgW="165028"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9202" y="2476500"/>
                        <a:ext cx="309563" cy="43021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595" name="テキスト ボックス 21"/>
          <p:cNvSpPr txBox="1">
            <a:spLocks noChangeArrowheads="1"/>
          </p:cNvSpPr>
          <p:nvPr/>
        </p:nvSpPr>
        <p:spPr bwMode="auto">
          <a:xfrm>
            <a:off x="1662114" y="2500313"/>
            <a:ext cx="82586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r>
              <a:rPr lang="ja-JP" altLang="en-US"/>
              <a:t>：入力</a:t>
            </a:r>
          </a:p>
        </p:txBody>
      </p:sp>
      <p:sp>
        <p:nvSpPr>
          <p:cNvPr id="67596" name="テキスト ボックス 22"/>
          <p:cNvSpPr txBox="1">
            <a:spLocks noChangeArrowheads="1"/>
          </p:cNvSpPr>
          <p:nvPr/>
        </p:nvSpPr>
        <p:spPr bwMode="auto">
          <a:xfrm>
            <a:off x="2690814" y="2509839"/>
            <a:ext cx="82586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r>
              <a:rPr lang="ja-JP" altLang="en-US"/>
              <a:t>：出力</a:t>
            </a:r>
          </a:p>
        </p:txBody>
      </p:sp>
      <p:pic>
        <p:nvPicPr>
          <p:cNvPr id="67597" name="図 18" descr="result01_071_02.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86300" y="1771650"/>
            <a:ext cx="4000500" cy="2800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67590" name="Object 2"/>
          <p:cNvGraphicFramePr>
            <a:graphicFrameLocks noChangeAspect="1"/>
          </p:cNvGraphicFramePr>
          <p:nvPr/>
        </p:nvGraphicFramePr>
        <p:xfrm>
          <a:off x="282577" y="3008314"/>
          <a:ext cx="4391025" cy="1163637"/>
        </p:xfrm>
        <a:graphic>
          <a:graphicData uri="http://schemas.openxmlformats.org/presentationml/2006/ole">
            <mc:AlternateContent xmlns:mc="http://schemas.openxmlformats.org/markup-compatibility/2006">
              <mc:Choice xmlns:v="urn:schemas-microsoft-com:vml" Requires="v">
                <p:oleObj name="数式" r:id="rId11" imgW="2057400" imgH="533400" progId="Equation.3">
                  <p:embed/>
                </p:oleObj>
              </mc:Choice>
              <mc:Fallback>
                <p:oleObj name="数式" r:id="rId11" imgW="2057400" imgH="533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577" y="3008314"/>
                        <a:ext cx="4391025" cy="116363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598" name="テキスト ボックス 15"/>
          <p:cNvSpPr txBox="1">
            <a:spLocks noChangeArrowheads="1"/>
          </p:cNvSpPr>
          <p:nvPr/>
        </p:nvSpPr>
        <p:spPr bwMode="auto">
          <a:xfrm>
            <a:off x="107504" y="1143002"/>
            <a:ext cx="888115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r>
              <a:rPr lang="ja-JP" altLang="en-US" sz="2400" dirty="0"/>
              <a:t>ガウス関数</a:t>
            </a:r>
            <a:r>
              <a:rPr lang="en-US" altLang="ja-JP" sz="2400" dirty="0"/>
              <a:t>(</a:t>
            </a:r>
            <a:r>
              <a:rPr lang="ja-JP" altLang="en-US" sz="2400" dirty="0"/>
              <a:t>基底関数</a:t>
            </a:r>
            <a:r>
              <a:rPr lang="en-US" altLang="ja-JP" sz="2400" dirty="0"/>
              <a:t>)</a:t>
            </a:r>
            <a:r>
              <a:rPr lang="ja-JP" altLang="en-US" sz="2400" dirty="0"/>
              <a:t>の足し合わせにより，スペクトルデータを近似</a:t>
            </a:r>
          </a:p>
        </p:txBody>
      </p:sp>
      <p:sp>
        <p:nvSpPr>
          <p:cNvPr id="67599" name="テキスト ボックス 16"/>
          <p:cNvSpPr txBox="1">
            <a:spLocks noChangeArrowheads="1"/>
          </p:cNvSpPr>
          <p:nvPr/>
        </p:nvSpPr>
        <p:spPr bwMode="auto">
          <a:xfrm>
            <a:off x="1185864" y="5029200"/>
            <a:ext cx="687419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r>
              <a:rPr lang="ja-JP" altLang="en-US"/>
              <a:t>二乗誤差を最小にするようにパラメータをフィット（最小二乗法）</a:t>
            </a:r>
          </a:p>
        </p:txBody>
      </p:sp>
      <p:graphicFrame>
        <p:nvGraphicFramePr>
          <p:cNvPr id="67591" name="Object 7"/>
          <p:cNvGraphicFramePr>
            <a:graphicFrameLocks noChangeAspect="1"/>
          </p:cNvGraphicFramePr>
          <p:nvPr/>
        </p:nvGraphicFramePr>
        <p:xfrm>
          <a:off x="2514600" y="5486400"/>
          <a:ext cx="3578225" cy="947739"/>
        </p:xfrm>
        <a:graphic>
          <a:graphicData uri="http://schemas.openxmlformats.org/presentationml/2006/ole">
            <mc:AlternateContent xmlns:mc="http://schemas.openxmlformats.org/markup-compatibility/2006">
              <mc:Choice xmlns:v="urn:schemas-microsoft-com:vml" Requires="v">
                <p:oleObj name="数式" r:id="rId13" imgW="1676400" imgH="444500" progId="Equation.3">
                  <p:embed/>
                </p:oleObj>
              </mc:Choice>
              <mc:Fallback>
                <p:oleObj name="数式" r:id="rId13" imgW="1676400" imgH="4445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4600" y="5486400"/>
                        <a:ext cx="3578225" cy="947739"/>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009435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5" name="タイトル 1"/>
          <p:cNvSpPr>
            <a:spLocks noGrp="1"/>
          </p:cNvSpPr>
          <p:nvPr>
            <p:ph type="title"/>
          </p:nvPr>
        </p:nvSpPr>
        <p:spPr/>
        <p:txBody>
          <a:bodyPr/>
          <a:lstStyle/>
          <a:p>
            <a:r>
              <a:rPr lang="ja-JP" altLang="en-US">
                <a:latin typeface="Garamond" charset="0"/>
                <a:ea typeface="ＭＳ Ｐゴシック" charset="0"/>
                <a:cs typeface="ＭＳ Ｐゴシック" charset="0"/>
              </a:rPr>
              <a:t>学習法：最急降下法</a:t>
            </a:r>
          </a:p>
        </p:txBody>
      </p:sp>
      <p:sp>
        <p:nvSpPr>
          <p:cNvPr id="68616" name="スライド番号プレースホルダ 2"/>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fld id="{E52E4319-7D01-D945-8F6C-3CF105FC9548}" type="slidenum">
              <a:rPr kumimoji="0" lang="en-US" altLang="ja-JP">
                <a:solidFill>
                  <a:srgbClr val="000000"/>
                </a:solidFill>
              </a:rPr>
              <a:pPr/>
              <a:t>17</a:t>
            </a:fld>
            <a:endParaRPr kumimoji="0" lang="en-US" altLang="ja-JP">
              <a:solidFill>
                <a:srgbClr val="000000"/>
              </a:solidFill>
            </a:endParaRPr>
          </a:p>
        </p:txBody>
      </p:sp>
      <p:graphicFrame>
        <p:nvGraphicFramePr>
          <p:cNvPr id="68610" name="Object 2"/>
          <p:cNvGraphicFramePr>
            <a:graphicFrameLocks noChangeAspect="1"/>
          </p:cNvGraphicFramePr>
          <p:nvPr/>
        </p:nvGraphicFramePr>
        <p:xfrm>
          <a:off x="3505202" y="4114800"/>
          <a:ext cx="2047875" cy="889000"/>
        </p:xfrm>
        <a:graphic>
          <a:graphicData uri="http://schemas.openxmlformats.org/presentationml/2006/ole">
            <mc:AlternateContent xmlns:mc="http://schemas.openxmlformats.org/markup-compatibility/2006">
              <mc:Choice xmlns:v="urn:schemas-microsoft-com:vml" Requires="v">
                <p:oleObj name="数式" r:id="rId2" imgW="876300" imgH="381000" progId="Equation.3">
                  <p:embed/>
                </p:oleObj>
              </mc:Choice>
              <mc:Fallback>
                <p:oleObj name="数式" r:id="rId2" imgW="876300" imgH="381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2" y="4114800"/>
                        <a:ext cx="2047875" cy="8890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13" name="直線コネクタ 12"/>
          <p:cNvCxnSpPr/>
          <p:nvPr/>
        </p:nvCxnSpPr>
        <p:spPr>
          <a:xfrm rot="5400000">
            <a:off x="1600994" y="2667794"/>
            <a:ext cx="2438400" cy="1588"/>
          </a:xfrm>
          <a:prstGeom prst="line">
            <a:avLst/>
          </a:prstGeom>
          <a:ln w="381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rot="10800000" flipV="1">
            <a:off x="2797175" y="3887788"/>
            <a:ext cx="3962400" cy="0"/>
          </a:xfrm>
          <a:prstGeom prst="line">
            <a:avLst/>
          </a:prstGeom>
          <a:ln w="38100">
            <a:solidFill>
              <a:schemeClr val="tx1"/>
            </a:solidFill>
            <a:headEnd type="arrow"/>
          </a:ln>
          <a:effectLst/>
        </p:spPr>
        <p:style>
          <a:lnRef idx="2">
            <a:schemeClr val="accent1"/>
          </a:lnRef>
          <a:fillRef idx="0">
            <a:schemeClr val="accent1"/>
          </a:fillRef>
          <a:effectRef idx="1">
            <a:schemeClr val="accent1"/>
          </a:effectRef>
          <a:fontRef idx="minor">
            <a:schemeClr val="tx1"/>
          </a:fontRef>
        </p:style>
      </p:cxnSp>
      <p:graphicFrame>
        <p:nvGraphicFramePr>
          <p:cNvPr id="68611" name="Object 2"/>
          <p:cNvGraphicFramePr>
            <a:graphicFrameLocks noChangeAspect="1"/>
          </p:cNvGraphicFramePr>
          <p:nvPr/>
        </p:nvGraphicFramePr>
        <p:xfrm>
          <a:off x="6810377" y="3632201"/>
          <a:ext cx="301625" cy="371475"/>
        </p:xfrm>
        <a:graphic>
          <a:graphicData uri="http://schemas.openxmlformats.org/presentationml/2006/ole">
            <mc:AlternateContent xmlns:mc="http://schemas.openxmlformats.org/markup-compatibility/2006">
              <mc:Choice xmlns:v="urn:schemas-microsoft-com:vml" Requires="v">
                <p:oleObj name="数式" r:id="rId4" imgW="114300" imgH="139700" progId="Equation.3">
                  <p:embed/>
                </p:oleObj>
              </mc:Choice>
              <mc:Fallback>
                <p:oleObj name="数式" r:id="rId4" imgW="114300" imgH="139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77" y="3632201"/>
                        <a:ext cx="301625" cy="3714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8612" name="Object 3"/>
          <p:cNvGraphicFramePr>
            <a:graphicFrameLocks noChangeAspect="1"/>
          </p:cNvGraphicFramePr>
          <p:nvPr/>
        </p:nvGraphicFramePr>
        <p:xfrm>
          <a:off x="1714500" y="1390651"/>
          <a:ext cx="685800" cy="433388"/>
        </p:xfrm>
        <a:graphic>
          <a:graphicData uri="http://schemas.openxmlformats.org/presentationml/2006/ole">
            <mc:AlternateContent xmlns:mc="http://schemas.openxmlformats.org/markup-compatibility/2006">
              <mc:Choice xmlns:v="urn:schemas-microsoft-com:vml" Requires="v">
                <p:oleObj name="数式" r:id="rId6" imgW="342900" imgH="215900" progId="Equation.3">
                  <p:embed/>
                </p:oleObj>
              </mc:Choice>
              <mc:Fallback>
                <p:oleObj name="数式" r:id="rId6" imgW="342900" imgH="215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500" y="1390651"/>
                        <a:ext cx="685800" cy="43338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7" name="フリーフォーム 16"/>
          <p:cNvSpPr/>
          <p:nvPr/>
        </p:nvSpPr>
        <p:spPr>
          <a:xfrm rot="20660805">
            <a:off x="3255965" y="1273177"/>
            <a:ext cx="3565525" cy="2455863"/>
          </a:xfrm>
          <a:custGeom>
            <a:avLst/>
            <a:gdLst>
              <a:gd name="connsiteX0" fmla="*/ 0 w 2539910"/>
              <a:gd name="connsiteY0" fmla="*/ 0 h 2194215"/>
              <a:gd name="connsiteX1" fmla="*/ 596101 w 2539910"/>
              <a:gd name="connsiteY1" fmla="*/ 1930736 h 2194215"/>
              <a:gd name="connsiteX2" fmla="*/ 2539910 w 2539910"/>
              <a:gd name="connsiteY2" fmla="*/ 1580871 h 2194215"/>
            </a:gdLst>
            <a:ahLst/>
            <a:cxnLst>
              <a:cxn ang="0">
                <a:pos x="connsiteX0" y="connsiteY0"/>
              </a:cxn>
              <a:cxn ang="0">
                <a:pos x="connsiteX1" y="connsiteY1"/>
              </a:cxn>
              <a:cxn ang="0">
                <a:pos x="connsiteX2" y="connsiteY2"/>
              </a:cxn>
            </a:cxnLst>
            <a:rect l="l" t="t" r="r" b="b"/>
            <a:pathLst>
              <a:path w="2539910" h="2194215">
                <a:moveTo>
                  <a:pt x="0" y="0"/>
                </a:moveTo>
                <a:cubicBezTo>
                  <a:pt x="86391" y="833628"/>
                  <a:pt x="172783" y="1667257"/>
                  <a:pt x="596101" y="1930736"/>
                </a:cubicBezTo>
                <a:cubicBezTo>
                  <a:pt x="1019419" y="2194215"/>
                  <a:pt x="1779664" y="1887543"/>
                  <a:pt x="2539910" y="1580871"/>
                </a:cubicBezTo>
              </a:path>
            </a:pathLst>
          </a:custGeom>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ja-JP" altLang="en-US"/>
          </a:p>
        </p:txBody>
      </p:sp>
      <p:sp>
        <p:nvSpPr>
          <p:cNvPr id="18" name="円/楕円 17"/>
          <p:cNvSpPr/>
          <p:nvPr/>
        </p:nvSpPr>
        <p:spPr>
          <a:xfrm>
            <a:off x="3352800" y="2439988"/>
            <a:ext cx="228600" cy="304800"/>
          </a:xfrm>
          <a:prstGeom prst="ellipse">
            <a:avLst/>
          </a:prstGeom>
          <a:solidFill>
            <a:srgbClr val="FF0000"/>
          </a:solid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solidFill>
                <a:srgbClr val="FFFFFF"/>
              </a:solidFill>
            </a:endParaRPr>
          </a:p>
        </p:txBody>
      </p:sp>
      <p:cxnSp>
        <p:nvCxnSpPr>
          <p:cNvPr id="20" name="直線矢印コネクタ 19"/>
          <p:cNvCxnSpPr>
            <a:cxnSpLocks noChangeShapeType="1"/>
          </p:cNvCxnSpPr>
          <p:nvPr/>
        </p:nvCxnSpPr>
        <p:spPr bwMode="auto">
          <a:xfrm rot="16200000" flipH="1">
            <a:off x="2836069" y="2423319"/>
            <a:ext cx="990600" cy="566738"/>
          </a:xfrm>
          <a:prstGeom prst="straightConnector1">
            <a:avLst/>
          </a:prstGeom>
          <a:noFill/>
          <a:ln w="63500">
            <a:solidFill>
              <a:schemeClr val="tx1"/>
            </a:solidFill>
            <a:prstDash val="sysDash"/>
            <a:round/>
            <a:headEnd/>
            <a:tailEnd/>
          </a:ln>
          <a:effectLst>
            <a:outerShdw dist="20000" dir="5400000" rotWithShape="0">
              <a:srgbClr val="808080">
                <a:alpha val="37999"/>
              </a:srgbClr>
            </a:outerShdw>
          </a:effectLst>
        </p:spPr>
      </p:cxnSp>
      <p:cxnSp>
        <p:nvCxnSpPr>
          <p:cNvPr id="21" name="直線矢印コネクタ 20"/>
          <p:cNvCxnSpPr>
            <a:cxnSpLocks noChangeShapeType="1"/>
          </p:cNvCxnSpPr>
          <p:nvPr/>
        </p:nvCxnSpPr>
        <p:spPr bwMode="auto">
          <a:xfrm rot="16200000" flipH="1">
            <a:off x="3429000" y="2668588"/>
            <a:ext cx="381000" cy="228600"/>
          </a:xfrm>
          <a:prstGeom prst="straightConnector1">
            <a:avLst/>
          </a:prstGeom>
          <a:noFill/>
          <a:ln w="63500" cap="rnd">
            <a:solidFill>
              <a:schemeClr val="tx1"/>
            </a:solidFill>
            <a:round/>
            <a:headEnd/>
            <a:tailEnd type="arrow" w="med" len="med"/>
          </a:ln>
          <a:effectLst>
            <a:outerShdw dist="20000" dir="5400000" rotWithShape="0">
              <a:srgbClr val="808080">
                <a:alpha val="37999"/>
              </a:srgbClr>
            </a:outerShdw>
          </a:effectLst>
        </p:spPr>
      </p:cxnSp>
      <p:graphicFrame>
        <p:nvGraphicFramePr>
          <p:cNvPr id="68613" name="Object 5"/>
          <p:cNvGraphicFramePr>
            <a:graphicFrameLocks noChangeAspect="1"/>
          </p:cNvGraphicFramePr>
          <p:nvPr/>
        </p:nvGraphicFramePr>
        <p:xfrm>
          <a:off x="3810000" y="1295402"/>
          <a:ext cx="914400" cy="830263"/>
        </p:xfrm>
        <a:graphic>
          <a:graphicData uri="http://schemas.openxmlformats.org/presentationml/2006/ole">
            <mc:AlternateContent xmlns:mc="http://schemas.openxmlformats.org/markup-compatibility/2006">
              <mc:Choice xmlns:v="urn:schemas-microsoft-com:vml" Requires="v">
                <p:oleObj name="数式" r:id="rId8" imgW="419100" imgH="381000" progId="Equation.3">
                  <p:embed/>
                </p:oleObj>
              </mc:Choice>
              <mc:Fallback>
                <p:oleObj name="数式" r:id="rId8" imgW="419100" imgH="38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1295402"/>
                        <a:ext cx="914400" cy="8302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8614" name="Object 6"/>
          <p:cNvGraphicFramePr>
            <a:graphicFrameLocks noChangeAspect="1"/>
          </p:cNvGraphicFramePr>
          <p:nvPr/>
        </p:nvGraphicFramePr>
        <p:xfrm>
          <a:off x="2971802" y="5105400"/>
          <a:ext cx="3578225" cy="947739"/>
        </p:xfrm>
        <a:graphic>
          <a:graphicData uri="http://schemas.openxmlformats.org/presentationml/2006/ole">
            <mc:AlternateContent xmlns:mc="http://schemas.openxmlformats.org/markup-compatibility/2006">
              <mc:Choice xmlns:v="urn:schemas-microsoft-com:vml" Requires="v">
                <p:oleObj name="数式" r:id="rId10" imgW="1676400" imgH="444500" progId="Equation.3">
                  <p:embed/>
                </p:oleObj>
              </mc:Choice>
              <mc:Fallback>
                <p:oleObj name="数式" r:id="rId10" imgW="1676400" imgH="444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1802" y="5105400"/>
                        <a:ext cx="3578225" cy="947739"/>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514730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フリーフォーム 28"/>
          <p:cNvSpPr/>
          <p:nvPr/>
        </p:nvSpPr>
        <p:spPr>
          <a:xfrm>
            <a:off x="1763688" y="3371825"/>
            <a:ext cx="5976664" cy="3009503"/>
          </a:xfrm>
          <a:custGeom>
            <a:avLst/>
            <a:gdLst>
              <a:gd name="connsiteX0" fmla="*/ 0 w 2099256"/>
              <a:gd name="connsiteY0" fmla="*/ 0 h 1579809"/>
              <a:gd name="connsiteX1" fmla="*/ 257578 w 2099256"/>
              <a:gd name="connsiteY1" fmla="*/ 1210614 h 1579809"/>
              <a:gd name="connsiteX2" fmla="*/ 489397 w 2099256"/>
              <a:gd name="connsiteY2" fmla="*/ 695459 h 1579809"/>
              <a:gd name="connsiteX3" fmla="*/ 721217 w 2099256"/>
              <a:gd name="connsiteY3" fmla="*/ 1545465 h 1579809"/>
              <a:gd name="connsiteX4" fmla="*/ 927279 w 2099256"/>
              <a:gd name="connsiteY4" fmla="*/ 489397 h 1579809"/>
              <a:gd name="connsiteX5" fmla="*/ 1094704 w 2099256"/>
              <a:gd name="connsiteY5" fmla="*/ 1017431 h 1579809"/>
              <a:gd name="connsiteX6" fmla="*/ 1249251 w 2099256"/>
              <a:gd name="connsiteY6" fmla="*/ 669701 h 1579809"/>
              <a:gd name="connsiteX7" fmla="*/ 1403797 w 2099256"/>
              <a:gd name="connsiteY7" fmla="*/ 1275008 h 1579809"/>
              <a:gd name="connsiteX8" fmla="*/ 1584102 w 2099256"/>
              <a:gd name="connsiteY8" fmla="*/ 540913 h 1579809"/>
              <a:gd name="connsiteX9" fmla="*/ 1790163 w 2099256"/>
              <a:gd name="connsiteY9" fmla="*/ 1378039 h 1579809"/>
              <a:gd name="connsiteX10" fmla="*/ 2099256 w 2099256"/>
              <a:gd name="connsiteY10" fmla="*/ 12879 h 157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256" h="1579809">
                <a:moveTo>
                  <a:pt x="0" y="0"/>
                </a:moveTo>
                <a:cubicBezTo>
                  <a:pt x="88006" y="547352"/>
                  <a:pt x="176012" y="1094704"/>
                  <a:pt x="257578" y="1210614"/>
                </a:cubicBezTo>
                <a:cubicBezTo>
                  <a:pt x="339144" y="1326524"/>
                  <a:pt x="412124" y="639651"/>
                  <a:pt x="489397" y="695459"/>
                </a:cubicBezTo>
                <a:cubicBezTo>
                  <a:pt x="566670" y="751268"/>
                  <a:pt x="648237" y="1579809"/>
                  <a:pt x="721217" y="1545465"/>
                </a:cubicBezTo>
                <a:cubicBezTo>
                  <a:pt x="794197" y="1511121"/>
                  <a:pt x="865031" y="577403"/>
                  <a:pt x="927279" y="489397"/>
                </a:cubicBezTo>
                <a:cubicBezTo>
                  <a:pt x="989527" y="401391"/>
                  <a:pt x="1041042" y="987380"/>
                  <a:pt x="1094704" y="1017431"/>
                </a:cubicBezTo>
                <a:cubicBezTo>
                  <a:pt x="1148366" y="1047482"/>
                  <a:pt x="1197736" y="626772"/>
                  <a:pt x="1249251" y="669701"/>
                </a:cubicBezTo>
                <a:cubicBezTo>
                  <a:pt x="1300766" y="712630"/>
                  <a:pt x="1347989" y="1296473"/>
                  <a:pt x="1403797" y="1275008"/>
                </a:cubicBezTo>
                <a:cubicBezTo>
                  <a:pt x="1459605" y="1253543"/>
                  <a:pt x="1519708" y="523741"/>
                  <a:pt x="1584102" y="540913"/>
                </a:cubicBezTo>
                <a:cubicBezTo>
                  <a:pt x="1648496" y="558085"/>
                  <a:pt x="1704304" y="1466045"/>
                  <a:pt x="1790163" y="1378039"/>
                </a:cubicBezTo>
                <a:cubicBezTo>
                  <a:pt x="1876022" y="1290033"/>
                  <a:pt x="1987639" y="651456"/>
                  <a:pt x="2099256" y="12879"/>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pic>
        <p:nvPicPr>
          <p:cNvPr id="76" name="図 15" descr="result00_071_03.png"/>
          <p:cNvPicPr>
            <a:picLocks noChangeAspect="1"/>
          </p:cNvPicPr>
          <p:nvPr/>
        </p:nvPicPr>
        <p:blipFill>
          <a:blip r:embed="rId3" cstate="print"/>
          <a:srcRect/>
          <a:stretch>
            <a:fillRect/>
          </a:stretch>
        </p:blipFill>
        <p:spPr bwMode="auto">
          <a:xfrm>
            <a:off x="179512" y="1687969"/>
            <a:ext cx="3001531" cy="2101071"/>
          </a:xfrm>
          <a:prstGeom prst="rect">
            <a:avLst/>
          </a:prstGeom>
          <a:noFill/>
          <a:ln w="9525">
            <a:noFill/>
            <a:miter lim="800000"/>
            <a:headEnd/>
            <a:tailEnd/>
          </a:ln>
        </p:spPr>
      </p:pic>
      <p:sp>
        <p:nvSpPr>
          <p:cNvPr id="62468" name="タイトル 1"/>
          <p:cNvSpPr>
            <a:spLocks noGrp="1"/>
          </p:cNvSpPr>
          <p:nvPr>
            <p:ph type="title"/>
          </p:nvPr>
        </p:nvSpPr>
        <p:spPr/>
        <p:txBody>
          <a:bodyPr>
            <a:normAutofit/>
          </a:bodyPr>
          <a:lstStyle/>
          <a:p>
            <a:r>
              <a:rPr lang="ja-JP" altLang="en-US" dirty="0"/>
              <a:t>誤差関数は局所解を持つ</a:t>
            </a:r>
          </a:p>
        </p:txBody>
      </p:sp>
      <p:sp>
        <p:nvSpPr>
          <p:cNvPr id="62478" name="テキスト ボックス 33"/>
          <p:cNvSpPr txBox="1">
            <a:spLocks noChangeArrowheads="1"/>
          </p:cNvSpPr>
          <p:nvPr/>
        </p:nvSpPr>
        <p:spPr bwMode="auto">
          <a:xfrm>
            <a:off x="3131840" y="1787649"/>
            <a:ext cx="2954655" cy="461665"/>
          </a:xfrm>
          <a:prstGeom prst="rect">
            <a:avLst/>
          </a:prstGeom>
          <a:solidFill>
            <a:schemeClr val="bg1"/>
          </a:solidFill>
          <a:ln w="9525">
            <a:noFill/>
            <a:miter lim="800000"/>
            <a:headEnd/>
            <a:tailEnd/>
          </a:ln>
        </p:spPr>
        <p:txBody>
          <a:bodyPr wrap="none">
            <a:spAutoFit/>
          </a:bodyPr>
          <a:lstStyle/>
          <a:p>
            <a:pPr algn="l" fontAlgn="auto">
              <a:spcBef>
                <a:spcPts val="0"/>
              </a:spcBef>
              <a:spcAft>
                <a:spcPts val="0"/>
              </a:spcAft>
            </a:pPr>
            <a:r>
              <a:rPr lang="ja-JP" altLang="en-US" sz="2400" b="0" dirty="0">
                <a:solidFill>
                  <a:prstClr val="black"/>
                </a:solidFill>
                <a:latin typeface="Calibri"/>
                <a:ea typeface="ＭＳ Ｐゴシック"/>
              </a:rPr>
              <a:t>＜通常の最適化法＞</a:t>
            </a:r>
          </a:p>
        </p:txBody>
      </p:sp>
      <p:sp>
        <p:nvSpPr>
          <p:cNvPr id="30" name="円/楕円 29"/>
          <p:cNvSpPr/>
          <p:nvPr/>
        </p:nvSpPr>
        <p:spPr>
          <a:xfrm>
            <a:off x="5676184" y="5661432"/>
            <a:ext cx="142875"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prstClr val="white"/>
              </a:solidFill>
            </a:endParaRPr>
          </a:p>
        </p:txBody>
      </p:sp>
      <p:cxnSp>
        <p:nvCxnSpPr>
          <p:cNvPr id="33" name="直線矢印コネクタ 32"/>
          <p:cNvCxnSpPr/>
          <p:nvPr/>
        </p:nvCxnSpPr>
        <p:spPr>
          <a:xfrm flipH="1" flipV="1">
            <a:off x="5508104" y="4941168"/>
            <a:ext cx="190282" cy="679070"/>
          </a:xfrm>
          <a:prstGeom prst="straightConnector1">
            <a:avLst/>
          </a:prstGeom>
          <a:ln w="25400">
            <a:solidFill>
              <a:srgbClr val="0000FF"/>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796136" y="4941168"/>
            <a:ext cx="144016" cy="664148"/>
          </a:xfrm>
          <a:prstGeom prst="straightConnector1">
            <a:avLst/>
          </a:prstGeom>
          <a:ln w="25400">
            <a:solidFill>
              <a:srgbClr val="0000FF"/>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3779912" y="2291705"/>
            <a:ext cx="2304256" cy="461665"/>
          </a:xfrm>
          <a:prstGeom prst="rect">
            <a:avLst/>
          </a:prstGeom>
          <a:noFill/>
        </p:spPr>
        <p:txBody>
          <a:bodyPr wrap="square" rtlCol="0">
            <a:spAutoFit/>
          </a:bodyPr>
          <a:lstStyle/>
          <a:p>
            <a:pPr algn="l" fontAlgn="auto">
              <a:spcBef>
                <a:spcPts val="0"/>
              </a:spcBef>
              <a:spcAft>
                <a:spcPts val="0"/>
              </a:spcAft>
            </a:pPr>
            <a:r>
              <a:rPr lang="en-US" altLang="ja-JP" sz="2400" b="0" dirty="0">
                <a:solidFill>
                  <a:prstClr val="black"/>
                </a:solidFill>
                <a:latin typeface="Calibri"/>
                <a:ea typeface="ＭＳ Ｐゴシック"/>
              </a:rPr>
              <a:t>e.g., </a:t>
            </a:r>
            <a:r>
              <a:rPr lang="ja-JP" altLang="en-US" sz="2400" b="0" dirty="0">
                <a:solidFill>
                  <a:prstClr val="black"/>
                </a:solidFill>
                <a:latin typeface="Calibri"/>
                <a:ea typeface="ＭＳ Ｐゴシック"/>
              </a:rPr>
              <a:t>最急降下法</a:t>
            </a:r>
          </a:p>
        </p:txBody>
      </p:sp>
      <p:sp>
        <p:nvSpPr>
          <p:cNvPr id="75" name="テキスト ボックス 74"/>
          <p:cNvSpPr txBox="1"/>
          <p:nvPr/>
        </p:nvSpPr>
        <p:spPr>
          <a:xfrm>
            <a:off x="683568" y="1802368"/>
            <a:ext cx="1107996" cy="461665"/>
          </a:xfrm>
          <a:prstGeom prst="rect">
            <a:avLst/>
          </a:prstGeom>
          <a:noFill/>
        </p:spPr>
        <p:txBody>
          <a:bodyPr wrap="none" rtlCol="0">
            <a:spAutoFit/>
          </a:bodyPr>
          <a:lstStyle/>
          <a:p>
            <a:pPr algn="l" fontAlgn="auto">
              <a:spcBef>
                <a:spcPts val="0"/>
              </a:spcBef>
              <a:spcAft>
                <a:spcPts val="0"/>
              </a:spcAft>
            </a:pPr>
            <a:r>
              <a:rPr lang="ja-JP" altLang="en-US" sz="2400" b="0" dirty="0">
                <a:solidFill>
                  <a:prstClr val="black"/>
                </a:solidFill>
                <a:latin typeface="Calibri"/>
                <a:ea typeface="ＭＳ Ｐゴシック"/>
              </a:rPr>
              <a:t>大域解</a:t>
            </a:r>
          </a:p>
        </p:txBody>
      </p:sp>
      <p:pic>
        <p:nvPicPr>
          <p:cNvPr id="77" name="図 7" descr="result03_000_1.eps"/>
          <p:cNvPicPr>
            <a:picLocks noChangeAspect="1"/>
          </p:cNvPicPr>
          <p:nvPr/>
        </p:nvPicPr>
        <p:blipFill>
          <a:blip r:embed="rId4" cstate="print"/>
          <a:srcRect/>
          <a:stretch>
            <a:fillRect/>
          </a:stretch>
        </p:blipFill>
        <p:spPr bwMode="auto">
          <a:xfrm>
            <a:off x="6057942" y="1628800"/>
            <a:ext cx="3086058" cy="2160240"/>
          </a:xfrm>
          <a:prstGeom prst="rect">
            <a:avLst/>
          </a:prstGeom>
          <a:solidFill>
            <a:schemeClr val="lt1"/>
          </a:solidFill>
          <a:ln w="9525">
            <a:noFill/>
            <a:miter lim="800000"/>
            <a:headEnd/>
            <a:tailEnd/>
          </a:ln>
        </p:spPr>
      </p:pic>
      <p:sp>
        <p:nvSpPr>
          <p:cNvPr id="74" name="テキスト ボックス 73"/>
          <p:cNvSpPr txBox="1"/>
          <p:nvPr/>
        </p:nvSpPr>
        <p:spPr>
          <a:xfrm>
            <a:off x="6588224" y="1772816"/>
            <a:ext cx="1107996" cy="461665"/>
          </a:xfrm>
          <a:prstGeom prst="rect">
            <a:avLst/>
          </a:prstGeom>
          <a:noFill/>
        </p:spPr>
        <p:txBody>
          <a:bodyPr wrap="none" rtlCol="0">
            <a:spAutoFit/>
          </a:bodyPr>
          <a:lstStyle/>
          <a:p>
            <a:pPr algn="l" fontAlgn="auto">
              <a:spcBef>
                <a:spcPts val="0"/>
              </a:spcBef>
              <a:spcAft>
                <a:spcPts val="0"/>
              </a:spcAft>
            </a:pPr>
            <a:r>
              <a:rPr lang="ja-JP" altLang="en-US" sz="2400" b="0" dirty="0">
                <a:solidFill>
                  <a:prstClr val="black"/>
                </a:solidFill>
                <a:latin typeface="Calibri"/>
                <a:ea typeface="ＭＳ Ｐゴシック"/>
              </a:rPr>
              <a:t>局所解</a:t>
            </a:r>
          </a:p>
        </p:txBody>
      </p:sp>
      <p:cxnSp>
        <p:nvCxnSpPr>
          <p:cNvPr id="85" name="カギ線コネクタ 84"/>
          <p:cNvCxnSpPr/>
          <p:nvPr/>
        </p:nvCxnSpPr>
        <p:spPr>
          <a:xfrm rot="5400000">
            <a:off x="5148064" y="3717032"/>
            <a:ext cx="1656184" cy="504056"/>
          </a:xfrm>
          <a:prstGeom prst="bentConnector3">
            <a:avLst>
              <a:gd name="adj1" fmla="val 6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カギ線コネクタ 91"/>
          <p:cNvCxnSpPr/>
          <p:nvPr/>
        </p:nvCxnSpPr>
        <p:spPr>
          <a:xfrm rot="16200000" flipH="1">
            <a:off x="2195736" y="4077072"/>
            <a:ext cx="2520280" cy="648072"/>
          </a:xfrm>
          <a:prstGeom prst="bentConnector3">
            <a:avLst>
              <a:gd name="adj1" fmla="val -12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334977"/>
      </p:ext>
    </p:extLst>
  </p:cSld>
  <p:clrMapOvr>
    <a:masterClrMapping/>
  </p:clrMapOvr>
  <p:transition advTm="54266"/>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図 18" descr="result01_071_02.png"/>
          <p:cNvPicPr>
            <a:picLocks noChangeAspect="1"/>
          </p:cNvPicPr>
          <p:nvPr/>
        </p:nvPicPr>
        <p:blipFill>
          <a:blip r:embed="rId2" cstate="print"/>
          <a:srcRect/>
          <a:stretch>
            <a:fillRect/>
          </a:stretch>
        </p:blipFill>
        <p:spPr bwMode="auto">
          <a:xfrm>
            <a:off x="5029200" y="1543050"/>
            <a:ext cx="4000500" cy="2800350"/>
          </a:xfrm>
          <a:prstGeom prst="rect">
            <a:avLst/>
          </a:prstGeom>
          <a:noFill/>
          <a:ln w="9525">
            <a:noFill/>
            <a:miter lim="800000"/>
            <a:headEnd/>
            <a:tailEnd/>
          </a:ln>
        </p:spPr>
      </p:pic>
      <p:sp>
        <p:nvSpPr>
          <p:cNvPr id="1026" name="タイトル 1"/>
          <p:cNvSpPr>
            <a:spLocks noGrp="1"/>
          </p:cNvSpPr>
          <p:nvPr>
            <p:ph type="title"/>
          </p:nvPr>
        </p:nvSpPr>
        <p:spPr/>
        <p:txBody>
          <a:bodyPr/>
          <a:lstStyle/>
          <a:p>
            <a:r>
              <a:rPr lang="ja-JP" altLang="en-US">
                <a:latin typeface="Garamond" pitchFamily="18" charset="0"/>
              </a:rPr>
              <a:t>確率的定式化</a:t>
            </a:r>
          </a:p>
        </p:txBody>
      </p:sp>
      <p:sp>
        <p:nvSpPr>
          <p:cNvPr id="1027" name="テキスト ボックス 3"/>
          <p:cNvSpPr txBox="1">
            <a:spLocks noChangeArrowheads="1"/>
          </p:cNvSpPr>
          <p:nvPr/>
        </p:nvSpPr>
        <p:spPr bwMode="auto">
          <a:xfrm>
            <a:off x="457200" y="1196975"/>
            <a:ext cx="6353175" cy="830263"/>
          </a:xfrm>
          <a:prstGeom prst="rect">
            <a:avLst/>
          </a:prstGeom>
          <a:noFill/>
          <a:ln w="9525">
            <a:noFill/>
            <a:miter lim="800000"/>
            <a:headEnd/>
            <a:tailEnd/>
          </a:ln>
        </p:spPr>
        <p:txBody>
          <a:bodyPr wrap="none">
            <a:spAutoFit/>
          </a:bodyPr>
          <a:lstStyle/>
          <a:p>
            <a:r>
              <a:rPr lang="ja-JP" altLang="en-US" sz="2000">
                <a:latin typeface="Arial" pitchFamily="34" charset="0"/>
              </a:rPr>
              <a:t>出力は，入力からの応答とノイズの足し合わせにより生成</a:t>
            </a:r>
            <a:endParaRPr lang="en-US" altLang="ja-JP" sz="2000">
              <a:latin typeface="Arial" pitchFamily="34" charset="0"/>
            </a:endParaRPr>
          </a:p>
          <a:p>
            <a:endParaRPr lang="en-US" altLang="ja-JP" sz="800">
              <a:latin typeface="Arial" pitchFamily="34" charset="0"/>
            </a:endParaRPr>
          </a:p>
          <a:p>
            <a:r>
              <a:rPr lang="ja-JP" altLang="en-US" sz="2000">
                <a:latin typeface="Arial" pitchFamily="34" charset="0"/>
              </a:rPr>
              <a:t>　　</a:t>
            </a:r>
            <a:r>
              <a:rPr lang="en-US" altLang="ja-JP" sz="2000">
                <a:latin typeface="Arial" pitchFamily="34" charset="0"/>
              </a:rPr>
              <a:t>⇒</a:t>
            </a:r>
            <a:r>
              <a:rPr lang="ja-JP" altLang="en-US" sz="2000">
                <a:latin typeface="Arial" pitchFamily="34" charset="0"/>
              </a:rPr>
              <a:t>出力は，確率変数である．</a:t>
            </a:r>
          </a:p>
        </p:txBody>
      </p:sp>
      <p:graphicFrame>
        <p:nvGraphicFramePr>
          <p:cNvPr id="1028" name="Object 4"/>
          <p:cNvGraphicFramePr>
            <a:graphicFrameLocks noChangeAspect="1"/>
          </p:cNvGraphicFramePr>
          <p:nvPr/>
        </p:nvGraphicFramePr>
        <p:xfrm>
          <a:off x="990600" y="1905000"/>
          <a:ext cx="2405063" cy="596900"/>
        </p:xfrm>
        <a:graphic>
          <a:graphicData uri="http://schemas.openxmlformats.org/presentationml/2006/ole">
            <mc:AlternateContent xmlns:mc="http://schemas.openxmlformats.org/markup-compatibility/2006">
              <mc:Choice xmlns:v="urn:schemas-microsoft-com:vml" Requires="v">
                <p:oleObj name="数式" r:id="rId3" imgW="977900" imgH="241300" progId="Equation.3">
                  <p:embed/>
                </p:oleObj>
              </mc:Choice>
              <mc:Fallback>
                <p:oleObj name="数式" r:id="rId3" imgW="9779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05000"/>
                        <a:ext cx="2405063" cy="5969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29" name="テキスト ボックス 6"/>
          <p:cNvSpPr txBox="1">
            <a:spLocks noChangeArrowheads="1"/>
          </p:cNvSpPr>
          <p:nvPr/>
        </p:nvSpPr>
        <p:spPr bwMode="auto">
          <a:xfrm>
            <a:off x="533400" y="2730500"/>
            <a:ext cx="3832225" cy="400050"/>
          </a:xfrm>
          <a:prstGeom prst="rect">
            <a:avLst/>
          </a:prstGeom>
          <a:noFill/>
          <a:ln w="9525">
            <a:noFill/>
            <a:miter lim="800000"/>
            <a:headEnd/>
            <a:tailEnd/>
          </a:ln>
        </p:spPr>
        <p:txBody>
          <a:bodyPr wrap="none">
            <a:spAutoFit/>
          </a:bodyPr>
          <a:lstStyle/>
          <a:p>
            <a:r>
              <a:rPr lang="ja-JP" altLang="en-US" sz="2000">
                <a:latin typeface="Arial" pitchFamily="34" charset="0"/>
              </a:rPr>
              <a:t>ノイズが正規分布であるとすると，</a:t>
            </a:r>
          </a:p>
        </p:txBody>
      </p:sp>
      <p:graphicFrame>
        <p:nvGraphicFramePr>
          <p:cNvPr id="1030" name="Object 3"/>
          <p:cNvGraphicFramePr>
            <a:graphicFrameLocks noChangeAspect="1"/>
          </p:cNvGraphicFramePr>
          <p:nvPr/>
        </p:nvGraphicFramePr>
        <p:xfrm>
          <a:off x="609600" y="3251200"/>
          <a:ext cx="4583113" cy="850900"/>
        </p:xfrm>
        <a:graphic>
          <a:graphicData uri="http://schemas.openxmlformats.org/presentationml/2006/ole">
            <mc:AlternateContent xmlns:mc="http://schemas.openxmlformats.org/markup-compatibility/2006">
              <mc:Choice xmlns:v="urn:schemas-microsoft-com:vml" Requires="v">
                <p:oleObj name="数式" r:id="rId5" imgW="2133600" imgH="393700" progId="Equation.3">
                  <p:embed/>
                </p:oleObj>
              </mc:Choice>
              <mc:Fallback>
                <p:oleObj name="数式" r:id="rId5" imgW="21336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251200"/>
                        <a:ext cx="4583113" cy="8509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31" name="テキスト ボックス 8"/>
          <p:cNvSpPr txBox="1">
            <a:spLocks noChangeArrowheads="1"/>
          </p:cNvSpPr>
          <p:nvPr/>
        </p:nvSpPr>
        <p:spPr bwMode="auto">
          <a:xfrm>
            <a:off x="503238" y="4337050"/>
            <a:ext cx="4956175" cy="400050"/>
          </a:xfrm>
          <a:prstGeom prst="rect">
            <a:avLst/>
          </a:prstGeom>
          <a:noFill/>
          <a:ln w="9525">
            <a:noFill/>
            <a:miter lim="800000"/>
            <a:headEnd/>
            <a:tailEnd/>
          </a:ln>
        </p:spPr>
        <p:txBody>
          <a:bodyPr wrap="none">
            <a:spAutoFit/>
          </a:bodyPr>
          <a:lstStyle/>
          <a:p>
            <a:r>
              <a:rPr lang="ja-JP" altLang="en-US" sz="2000">
                <a:latin typeface="Arial" pitchFamily="34" charset="0"/>
              </a:rPr>
              <a:t>それぞれの出力　　が，独立であるとすると，</a:t>
            </a:r>
          </a:p>
        </p:txBody>
      </p:sp>
      <p:graphicFrame>
        <p:nvGraphicFramePr>
          <p:cNvPr id="1032" name="Object 4"/>
          <p:cNvGraphicFramePr>
            <a:graphicFrameLocks noChangeAspect="1"/>
          </p:cNvGraphicFramePr>
          <p:nvPr/>
        </p:nvGraphicFramePr>
        <p:xfrm>
          <a:off x="2320925" y="4325938"/>
          <a:ext cx="342900" cy="439737"/>
        </p:xfrm>
        <a:graphic>
          <a:graphicData uri="http://schemas.openxmlformats.org/presentationml/2006/ole">
            <mc:AlternateContent xmlns:mc="http://schemas.openxmlformats.org/markup-compatibility/2006">
              <mc:Choice xmlns:v="urn:schemas-microsoft-com:vml" Requires="v">
                <p:oleObj name="数式" r:id="rId7" imgW="139700" imgH="177800" progId="Equation.3">
                  <p:embed/>
                </p:oleObj>
              </mc:Choice>
              <mc:Fallback>
                <p:oleObj name="数式" r:id="rId7" imgW="139700" imgH="177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0925" y="4325938"/>
                        <a:ext cx="342900" cy="43973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33" name="Object 5"/>
          <p:cNvGraphicFramePr>
            <a:graphicFrameLocks noChangeAspect="1"/>
          </p:cNvGraphicFramePr>
          <p:nvPr/>
        </p:nvGraphicFramePr>
        <p:xfrm>
          <a:off x="533400" y="4724400"/>
          <a:ext cx="4938713" cy="987425"/>
        </p:xfrm>
        <a:graphic>
          <a:graphicData uri="http://schemas.openxmlformats.org/presentationml/2006/ole">
            <mc:AlternateContent xmlns:mc="http://schemas.openxmlformats.org/markup-compatibility/2006">
              <mc:Choice xmlns:v="urn:schemas-microsoft-com:vml" Requires="v">
                <p:oleObj name="数式" r:id="rId9" imgW="2298700" imgH="457200" progId="Equation.3">
                  <p:embed/>
                </p:oleObj>
              </mc:Choice>
              <mc:Fallback>
                <p:oleObj name="数式" r:id="rId9" imgW="22987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4724400"/>
                        <a:ext cx="4938713" cy="9874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34" name="Object 6"/>
          <p:cNvGraphicFramePr>
            <a:graphicFrameLocks noChangeAspect="1"/>
          </p:cNvGraphicFramePr>
          <p:nvPr/>
        </p:nvGraphicFramePr>
        <p:xfrm>
          <a:off x="5943600" y="4953000"/>
          <a:ext cx="2212975" cy="596900"/>
        </p:xfrm>
        <a:graphic>
          <a:graphicData uri="http://schemas.openxmlformats.org/presentationml/2006/ole">
            <mc:AlternateContent xmlns:mc="http://schemas.openxmlformats.org/markup-compatibility/2006">
              <mc:Choice xmlns:v="urn:schemas-microsoft-com:vml" Requires="v">
                <p:oleObj name="数式" r:id="rId11" imgW="901700" imgH="241300" progId="Equation.3">
                  <p:embed/>
                </p:oleObj>
              </mc:Choice>
              <mc:Fallback>
                <p:oleObj name="数式" r:id="rId11" imgW="9017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600" y="4953000"/>
                        <a:ext cx="2212975" cy="5969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35" name="Object 5"/>
          <p:cNvGraphicFramePr>
            <a:graphicFrameLocks noChangeAspect="1"/>
          </p:cNvGraphicFramePr>
          <p:nvPr/>
        </p:nvGraphicFramePr>
        <p:xfrm>
          <a:off x="609600" y="5562600"/>
          <a:ext cx="3711575" cy="987425"/>
        </p:xfrm>
        <a:graphic>
          <a:graphicData uri="http://schemas.openxmlformats.org/presentationml/2006/ole">
            <mc:AlternateContent xmlns:mc="http://schemas.openxmlformats.org/markup-compatibility/2006">
              <mc:Choice xmlns:v="urn:schemas-microsoft-com:vml" Requires="v">
                <p:oleObj name="数式" r:id="rId13" imgW="1727200" imgH="457200" progId="Equation.3">
                  <p:embed/>
                </p:oleObj>
              </mc:Choice>
              <mc:Fallback>
                <p:oleObj name="数式" r:id="rId13" imgW="17272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5562600"/>
                        <a:ext cx="3711575" cy="9874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正方形/長方形 13"/>
          <p:cNvSpPr/>
          <p:nvPr/>
        </p:nvSpPr>
        <p:spPr>
          <a:xfrm>
            <a:off x="457200" y="4800600"/>
            <a:ext cx="7772400" cy="1905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921113" y="6096000"/>
            <a:ext cx="2210862" cy="461665"/>
          </a:xfrm>
          <a:prstGeom prst="rect">
            <a:avLst/>
          </a:prstGeom>
          <a:noFill/>
        </p:spPr>
        <p:txBody>
          <a:bodyPr wrap="none" rtlCol="0">
            <a:spAutoFit/>
          </a:bodyPr>
          <a:lstStyle/>
          <a:p>
            <a:r>
              <a:rPr kumimoji="1" lang="ja-JP" altLang="en-US" sz="2400" dirty="0"/>
              <a:t>ボルツマン分布</a:t>
            </a:r>
          </a:p>
        </p:txBody>
      </p:sp>
    </p:spTree>
    <p:extLst>
      <p:ext uri="{BB962C8B-B14F-4D97-AF65-F5344CB8AC3E}">
        <p14:creationId xmlns:p14="http://schemas.microsoft.com/office/powerpoint/2010/main" val="3676363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labscheme03.jpg"/>
          <p:cNvPicPr>
            <a:picLocks noChangeAspect="1"/>
          </p:cNvPicPr>
          <p:nvPr/>
        </p:nvPicPr>
        <p:blipFill>
          <a:blip r:embed="rId2"/>
          <a:stretch>
            <a:fillRect/>
          </a:stretch>
        </p:blipFill>
        <p:spPr>
          <a:xfrm>
            <a:off x="462044" y="1828800"/>
            <a:ext cx="8453356" cy="4294187"/>
          </a:xfrm>
          <a:prstGeom prst="rect">
            <a:avLst/>
          </a:prstGeom>
        </p:spPr>
      </p:pic>
    </p:spTree>
    <p:extLst>
      <p:ext uri="{BB962C8B-B14F-4D97-AF65-F5344CB8AC3E}">
        <p14:creationId xmlns:p14="http://schemas.microsoft.com/office/powerpoint/2010/main" val="4155879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タイトル 1"/>
          <p:cNvSpPr>
            <a:spLocks noGrp="1"/>
          </p:cNvSpPr>
          <p:nvPr>
            <p:ph type="title"/>
          </p:nvPr>
        </p:nvSpPr>
        <p:spPr>
          <a:xfrm>
            <a:off x="457200" y="44624"/>
            <a:ext cx="8229600" cy="1143000"/>
          </a:xfrm>
        </p:spPr>
        <p:txBody>
          <a:bodyPr>
            <a:noAutofit/>
          </a:bodyPr>
          <a:lstStyle/>
          <a:p>
            <a:r>
              <a:rPr lang="ja-JP" altLang="en-US" sz="3600" dirty="0">
                <a:latin typeface="Garamond" charset="0"/>
                <a:ea typeface="ＭＳ Ｐゴシック" charset="0"/>
                <a:cs typeface="ＭＳ Ｐゴシック" charset="0"/>
              </a:rPr>
              <a:t>レプリカ交換モンテカルロ法</a:t>
            </a:r>
            <a:br>
              <a:rPr lang="en-US" altLang="ja-JP" sz="3600" dirty="0">
                <a:latin typeface="Garamond" charset="0"/>
                <a:ea typeface="ＭＳ Ｐゴシック" charset="0"/>
                <a:cs typeface="ＭＳ Ｐゴシック" charset="0"/>
              </a:rPr>
            </a:br>
            <a:r>
              <a:rPr lang="ja-JP" altLang="en-US" sz="3600" dirty="0">
                <a:solidFill>
                  <a:srgbClr val="FF0000"/>
                </a:solidFill>
                <a:latin typeface="Garamond" charset="0"/>
                <a:ea typeface="ＭＳ Ｐゴシック" charset="0"/>
                <a:cs typeface="ＭＳ Ｐゴシック" charset="0"/>
              </a:rPr>
              <a:t>ランダムスピン系から</a:t>
            </a:r>
          </a:p>
        </p:txBody>
      </p:sp>
      <p:sp>
        <p:nvSpPr>
          <p:cNvPr id="19" name="フリーフォーム 18"/>
          <p:cNvSpPr/>
          <p:nvPr/>
        </p:nvSpPr>
        <p:spPr>
          <a:xfrm>
            <a:off x="4813300" y="3731865"/>
            <a:ext cx="3392488" cy="1857375"/>
          </a:xfrm>
          <a:custGeom>
            <a:avLst/>
            <a:gdLst>
              <a:gd name="connsiteX0" fmla="*/ 0 w 2099256"/>
              <a:gd name="connsiteY0" fmla="*/ 0 h 1579809"/>
              <a:gd name="connsiteX1" fmla="*/ 257578 w 2099256"/>
              <a:gd name="connsiteY1" fmla="*/ 1210614 h 1579809"/>
              <a:gd name="connsiteX2" fmla="*/ 489397 w 2099256"/>
              <a:gd name="connsiteY2" fmla="*/ 695459 h 1579809"/>
              <a:gd name="connsiteX3" fmla="*/ 721217 w 2099256"/>
              <a:gd name="connsiteY3" fmla="*/ 1545465 h 1579809"/>
              <a:gd name="connsiteX4" fmla="*/ 927279 w 2099256"/>
              <a:gd name="connsiteY4" fmla="*/ 489397 h 1579809"/>
              <a:gd name="connsiteX5" fmla="*/ 1094704 w 2099256"/>
              <a:gd name="connsiteY5" fmla="*/ 1017431 h 1579809"/>
              <a:gd name="connsiteX6" fmla="*/ 1249251 w 2099256"/>
              <a:gd name="connsiteY6" fmla="*/ 669701 h 1579809"/>
              <a:gd name="connsiteX7" fmla="*/ 1403797 w 2099256"/>
              <a:gd name="connsiteY7" fmla="*/ 1275008 h 1579809"/>
              <a:gd name="connsiteX8" fmla="*/ 1584102 w 2099256"/>
              <a:gd name="connsiteY8" fmla="*/ 540913 h 1579809"/>
              <a:gd name="connsiteX9" fmla="*/ 1790163 w 2099256"/>
              <a:gd name="connsiteY9" fmla="*/ 1378039 h 1579809"/>
              <a:gd name="connsiteX10" fmla="*/ 2099256 w 2099256"/>
              <a:gd name="connsiteY10" fmla="*/ 12879 h 157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256" h="1579809">
                <a:moveTo>
                  <a:pt x="0" y="0"/>
                </a:moveTo>
                <a:cubicBezTo>
                  <a:pt x="88006" y="547352"/>
                  <a:pt x="176012" y="1094704"/>
                  <a:pt x="257578" y="1210614"/>
                </a:cubicBezTo>
                <a:cubicBezTo>
                  <a:pt x="339144" y="1326524"/>
                  <a:pt x="412124" y="639651"/>
                  <a:pt x="489397" y="695459"/>
                </a:cubicBezTo>
                <a:cubicBezTo>
                  <a:pt x="566670" y="751268"/>
                  <a:pt x="648237" y="1579809"/>
                  <a:pt x="721217" y="1545465"/>
                </a:cubicBezTo>
                <a:cubicBezTo>
                  <a:pt x="794197" y="1511121"/>
                  <a:pt x="865031" y="577403"/>
                  <a:pt x="927279" y="489397"/>
                </a:cubicBezTo>
                <a:cubicBezTo>
                  <a:pt x="989527" y="401391"/>
                  <a:pt x="1041042" y="987380"/>
                  <a:pt x="1094704" y="1017431"/>
                </a:cubicBezTo>
                <a:cubicBezTo>
                  <a:pt x="1148366" y="1047482"/>
                  <a:pt x="1197736" y="626772"/>
                  <a:pt x="1249251" y="669701"/>
                </a:cubicBezTo>
                <a:cubicBezTo>
                  <a:pt x="1300766" y="712630"/>
                  <a:pt x="1347989" y="1296473"/>
                  <a:pt x="1403797" y="1275008"/>
                </a:cubicBezTo>
                <a:cubicBezTo>
                  <a:pt x="1459605" y="1253543"/>
                  <a:pt x="1519708" y="523741"/>
                  <a:pt x="1584102" y="540913"/>
                </a:cubicBezTo>
                <a:cubicBezTo>
                  <a:pt x="1648496" y="558085"/>
                  <a:pt x="1704304" y="1466045"/>
                  <a:pt x="1790163" y="1378039"/>
                </a:cubicBezTo>
                <a:cubicBezTo>
                  <a:pt x="1876022" y="1290033"/>
                  <a:pt x="1987639" y="651456"/>
                  <a:pt x="2099256" y="12879"/>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20" name="フリーフォーム 19"/>
          <p:cNvSpPr/>
          <p:nvPr/>
        </p:nvSpPr>
        <p:spPr>
          <a:xfrm>
            <a:off x="4786315" y="3361976"/>
            <a:ext cx="3455987" cy="941387"/>
          </a:xfrm>
          <a:custGeom>
            <a:avLst/>
            <a:gdLst>
              <a:gd name="connsiteX0" fmla="*/ 0 w 3361386"/>
              <a:gd name="connsiteY0" fmla="*/ 12878 h 626772"/>
              <a:gd name="connsiteX1" fmla="*/ 837127 w 3361386"/>
              <a:gd name="connsiteY1" fmla="*/ 592428 h 626772"/>
              <a:gd name="connsiteX2" fmla="*/ 1468191 w 3361386"/>
              <a:gd name="connsiteY2" fmla="*/ 218940 h 626772"/>
              <a:gd name="connsiteX3" fmla="*/ 2021983 w 3361386"/>
              <a:gd name="connsiteY3" fmla="*/ 450760 h 626772"/>
              <a:gd name="connsiteX4" fmla="*/ 2537138 w 3361386"/>
              <a:gd name="connsiteY4" fmla="*/ 321971 h 626772"/>
              <a:gd name="connsiteX5" fmla="*/ 2871989 w 3361386"/>
              <a:gd name="connsiteY5" fmla="*/ 450760 h 626772"/>
              <a:gd name="connsiteX6" fmla="*/ 3361386 w 3361386"/>
              <a:gd name="connsiteY6" fmla="*/ 0 h 62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1386" h="626772">
                <a:moveTo>
                  <a:pt x="0" y="12878"/>
                </a:moveTo>
                <a:cubicBezTo>
                  <a:pt x="296214" y="285481"/>
                  <a:pt x="592429" y="558084"/>
                  <a:pt x="837127" y="592428"/>
                </a:cubicBezTo>
                <a:cubicBezTo>
                  <a:pt x="1081825" y="626772"/>
                  <a:pt x="1270715" y="242551"/>
                  <a:pt x="1468191" y="218940"/>
                </a:cubicBezTo>
                <a:cubicBezTo>
                  <a:pt x="1665667" y="195329"/>
                  <a:pt x="1843825" y="433588"/>
                  <a:pt x="2021983" y="450760"/>
                </a:cubicBezTo>
                <a:cubicBezTo>
                  <a:pt x="2200141" y="467932"/>
                  <a:pt x="2395470" y="321971"/>
                  <a:pt x="2537138" y="321971"/>
                </a:cubicBezTo>
                <a:cubicBezTo>
                  <a:pt x="2678806" y="321971"/>
                  <a:pt x="2734614" y="504422"/>
                  <a:pt x="2871989" y="450760"/>
                </a:cubicBezTo>
                <a:cubicBezTo>
                  <a:pt x="3009364" y="397098"/>
                  <a:pt x="3185375" y="198549"/>
                  <a:pt x="3361386" y="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21" name="フリーフォーム 20"/>
          <p:cNvSpPr/>
          <p:nvPr/>
        </p:nvSpPr>
        <p:spPr>
          <a:xfrm>
            <a:off x="4786315" y="2946052"/>
            <a:ext cx="3413125" cy="500063"/>
          </a:xfrm>
          <a:custGeom>
            <a:avLst/>
            <a:gdLst>
              <a:gd name="connsiteX0" fmla="*/ 0 w 3412901"/>
              <a:gd name="connsiteY0" fmla="*/ 0 h 399246"/>
              <a:gd name="connsiteX1" fmla="*/ 927279 w 3412901"/>
              <a:gd name="connsiteY1" fmla="*/ 347730 h 399246"/>
              <a:gd name="connsiteX2" fmla="*/ 1854558 w 3412901"/>
              <a:gd name="connsiteY2" fmla="*/ 115910 h 399246"/>
              <a:gd name="connsiteX3" fmla="*/ 2781836 w 3412901"/>
              <a:gd name="connsiteY3" fmla="*/ 386367 h 399246"/>
              <a:gd name="connsiteX4" fmla="*/ 3412901 w 3412901"/>
              <a:gd name="connsiteY4" fmla="*/ 38637 h 39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1" h="399246">
                <a:moveTo>
                  <a:pt x="0" y="0"/>
                </a:moveTo>
                <a:cubicBezTo>
                  <a:pt x="309093" y="164206"/>
                  <a:pt x="618186" y="328412"/>
                  <a:pt x="927279" y="347730"/>
                </a:cubicBezTo>
                <a:cubicBezTo>
                  <a:pt x="1236372" y="367048"/>
                  <a:pt x="1545465" y="109471"/>
                  <a:pt x="1854558" y="115910"/>
                </a:cubicBezTo>
                <a:cubicBezTo>
                  <a:pt x="2163651" y="122349"/>
                  <a:pt x="2522112" y="399246"/>
                  <a:pt x="2781836" y="386367"/>
                </a:cubicBezTo>
                <a:cubicBezTo>
                  <a:pt x="3041560" y="373488"/>
                  <a:pt x="3227230" y="206062"/>
                  <a:pt x="3412901" y="38637"/>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22" name="フリーフォーム 21"/>
          <p:cNvSpPr/>
          <p:nvPr/>
        </p:nvSpPr>
        <p:spPr>
          <a:xfrm>
            <a:off x="4786315" y="2445989"/>
            <a:ext cx="3387725" cy="377825"/>
          </a:xfrm>
          <a:custGeom>
            <a:avLst/>
            <a:gdLst>
              <a:gd name="connsiteX0" fmla="*/ 0 w 3387144"/>
              <a:gd name="connsiteY0" fmla="*/ 0 h 377781"/>
              <a:gd name="connsiteX1" fmla="*/ 1700011 w 3387144"/>
              <a:gd name="connsiteY1" fmla="*/ 373488 h 377781"/>
              <a:gd name="connsiteX2" fmla="*/ 3387144 w 3387144"/>
              <a:gd name="connsiteY2" fmla="*/ 25758 h 377781"/>
            </a:gdLst>
            <a:ahLst/>
            <a:cxnLst>
              <a:cxn ang="0">
                <a:pos x="connsiteX0" y="connsiteY0"/>
              </a:cxn>
              <a:cxn ang="0">
                <a:pos x="connsiteX1" y="connsiteY1"/>
              </a:cxn>
              <a:cxn ang="0">
                <a:pos x="connsiteX2" y="connsiteY2"/>
              </a:cxn>
            </a:cxnLst>
            <a:rect l="l" t="t" r="r" b="b"/>
            <a:pathLst>
              <a:path w="3387144" h="377781">
                <a:moveTo>
                  <a:pt x="0" y="0"/>
                </a:moveTo>
                <a:cubicBezTo>
                  <a:pt x="567743" y="184597"/>
                  <a:pt x="1135487" y="369195"/>
                  <a:pt x="1700011" y="373488"/>
                </a:cubicBezTo>
                <a:cubicBezTo>
                  <a:pt x="2264535" y="377781"/>
                  <a:pt x="2825839" y="201769"/>
                  <a:pt x="3387144" y="25758"/>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23" name="フリーフォーム 22"/>
          <p:cNvSpPr/>
          <p:nvPr/>
        </p:nvSpPr>
        <p:spPr>
          <a:xfrm>
            <a:off x="5610227" y="2660301"/>
            <a:ext cx="796925" cy="2786063"/>
          </a:xfrm>
          <a:custGeom>
            <a:avLst/>
            <a:gdLst>
              <a:gd name="connsiteX0" fmla="*/ 358461 w 796343"/>
              <a:gd name="connsiteY0" fmla="*/ 2768958 h 2768958"/>
              <a:gd name="connsiteX1" fmla="*/ 36490 w 796343"/>
              <a:gd name="connsiteY1" fmla="*/ 1378040 h 2768958"/>
              <a:gd name="connsiteX2" fmla="*/ 139521 w 796343"/>
              <a:gd name="connsiteY2" fmla="*/ 553792 h 2768958"/>
              <a:gd name="connsiteX3" fmla="*/ 796343 w 796343"/>
              <a:gd name="connsiteY3" fmla="*/ 0 h 2768958"/>
            </a:gdLst>
            <a:ahLst/>
            <a:cxnLst>
              <a:cxn ang="0">
                <a:pos x="connsiteX0" y="connsiteY0"/>
              </a:cxn>
              <a:cxn ang="0">
                <a:pos x="connsiteX1" y="connsiteY1"/>
              </a:cxn>
              <a:cxn ang="0">
                <a:pos x="connsiteX2" y="connsiteY2"/>
              </a:cxn>
              <a:cxn ang="0">
                <a:pos x="connsiteX3" y="connsiteY3"/>
              </a:cxn>
            </a:cxnLst>
            <a:rect l="l" t="t" r="r" b="b"/>
            <a:pathLst>
              <a:path w="796343" h="2768958">
                <a:moveTo>
                  <a:pt x="358461" y="2768958"/>
                </a:moveTo>
                <a:cubicBezTo>
                  <a:pt x="215720" y="2258096"/>
                  <a:pt x="72980" y="1747234"/>
                  <a:pt x="36490" y="1378040"/>
                </a:cubicBezTo>
                <a:cubicBezTo>
                  <a:pt x="0" y="1008846"/>
                  <a:pt x="12879" y="783465"/>
                  <a:pt x="139521" y="553792"/>
                </a:cubicBezTo>
                <a:cubicBezTo>
                  <a:pt x="266163" y="324119"/>
                  <a:pt x="531253" y="162059"/>
                  <a:pt x="796343" y="0"/>
                </a:cubicBezTo>
              </a:path>
            </a:pathLst>
          </a:cu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24" name="円/楕円 23"/>
          <p:cNvSpPr/>
          <p:nvPr/>
        </p:nvSpPr>
        <p:spPr>
          <a:xfrm>
            <a:off x="7000877" y="5017739"/>
            <a:ext cx="142875"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b="0">
              <a:solidFill>
                <a:prstClr val="white"/>
              </a:solidFill>
              <a:latin typeface="Calibri"/>
              <a:ea typeface="ＭＳ Ｐゴシック"/>
            </a:endParaRPr>
          </a:p>
        </p:txBody>
      </p:sp>
      <p:sp>
        <p:nvSpPr>
          <p:cNvPr id="26" name="フリーフォーム 25"/>
          <p:cNvSpPr/>
          <p:nvPr/>
        </p:nvSpPr>
        <p:spPr>
          <a:xfrm>
            <a:off x="6599238" y="2669828"/>
            <a:ext cx="990600" cy="2395537"/>
          </a:xfrm>
          <a:custGeom>
            <a:avLst/>
            <a:gdLst>
              <a:gd name="connsiteX0" fmla="*/ 0 w 989527"/>
              <a:gd name="connsiteY0" fmla="*/ 0 h 2395470"/>
              <a:gd name="connsiteX1" fmla="*/ 631065 w 989527"/>
              <a:gd name="connsiteY1" fmla="*/ 141667 h 2395470"/>
              <a:gd name="connsiteX2" fmla="*/ 965916 w 989527"/>
              <a:gd name="connsiteY2" fmla="*/ 695459 h 2395470"/>
              <a:gd name="connsiteX3" fmla="*/ 489397 w 989527"/>
              <a:gd name="connsiteY3" fmla="*/ 1262129 h 2395470"/>
              <a:gd name="connsiteX4" fmla="*/ 489397 w 989527"/>
              <a:gd name="connsiteY4" fmla="*/ 2395470 h 2395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527" h="2395470">
                <a:moveTo>
                  <a:pt x="0" y="0"/>
                </a:moveTo>
                <a:cubicBezTo>
                  <a:pt x="235039" y="12878"/>
                  <a:pt x="470079" y="25757"/>
                  <a:pt x="631065" y="141667"/>
                </a:cubicBezTo>
                <a:cubicBezTo>
                  <a:pt x="792051" y="257577"/>
                  <a:pt x="989527" y="508715"/>
                  <a:pt x="965916" y="695459"/>
                </a:cubicBezTo>
                <a:cubicBezTo>
                  <a:pt x="942305" y="882203"/>
                  <a:pt x="568817" y="978794"/>
                  <a:pt x="489397" y="1262129"/>
                </a:cubicBezTo>
                <a:cubicBezTo>
                  <a:pt x="409977" y="1545464"/>
                  <a:pt x="449687" y="1970467"/>
                  <a:pt x="489397" y="2395470"/>
                </a:cubicBezTo>
              </a:path>
            </a:pathLst>
          </a:cu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86030" name="テキスト ボックス 33"/>
          <p:cNvSpPr txBox="1">
            <a:spLocks noChangeArrowheads="1"/>
          </p:cNvSpPr>
          <p:nvPr/>
        </p:nvSpPr>
        <p:spPr bwMode="auto">
          <a:xfrm>
            <a:off x="1043608" y="1430798"/>
            <a:ext cx="2278789" cy="52322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ja-JP" altLang="en-US" sz="2800" b="0" dirty="0">
                <a:solidFill>
                  <a:prstClr val="black"/>
                </a:solidFill>
              </a:rPr>
              <a:t>メトロポリス法</a:t>
            </a:r>
          </a:p>
        </p:txBody>
      </p:sp>
      <p:sp>
        <p:nvSpPr>
          <p:cNvPr id="86031" name="テキスト ボックス 34"/>
          <p:cNvSpPr txBox="1">
            <a:spLocks noChangeArrowheads="1"/>
          </p:cNvSpPr>
          <p:nvPr/>
        </p:nvSpPr>
        <p:spPr bwMode="auto">
          <a:xfrm>
            <a:off x="4383968" y="1430798"/>
            <a:ext cx="4364496" cy="52322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ja-JP" altLang="en-US" sz="2800" b="0" dirty="0">
                <a:solidFill>
                  <a:prstClr val="black"/>
                </a:solidFill>
              </a:rPr>
              <a:t>レプリカ交換モンテカルロ法</a:t>
            </a:r>
          </a:p>
        </p:txBody>
      </p:sp>
      <p:sp>
        <p:nvSpPr>
          <p:cNvPr id="38" name="フリーフォーム 37"/>
          <p:cNvSpPr/>
          <p:nvPr/>
        </p:nvSpPr>
        <p:spPr>
          <a:xfrm>
            <a:off x="8358190" y="2488852"/>
            <a:ext cx="71437" cy="428625"/>
          </a:xfrm>
          <a:custGeom>
            <a:avLst/>
            <a:gdLst>
              <a:gd name="connsiteX0" fmla="*/ 0 w 377780"/>
              <a:gd name="connsiteY0" fmla="*/ 0 h 1481071"/>
              <a:gd name="connsiteX1" fmla="*/ 373487 w 377780"/>
              <a:gd name="connsiteY1" fmla="*/ 695459 h 1481071"/>
              <a:gd name="connsiteX2" fmla="*/ 25758 w 377780"/>
              <a:gd name="connsiteY2" fmla="*/ 1481071 h 1481071"/>
            </a:gdLst>
            <a:ahLst/>
            <a:cxnLst>
              <a:cxn ang="0">
                <a:pos x="connsiteX0" y="connsiteY0"/>
              </a:cxn>
              <a:cxn ang="0">
                <a:pos x="connsiteX1" y="connsiteY1"/>
              </a:cxn>
              <a:cxn ang="0">
                <a:pos x="connsiteX2" y="connsiteY2"/>
              </a:cxn>
            </a:cxnLst>
            <a:rect l="l" t="t" r="r" b="b"/>
            <a:pathLst>
              <a:path w="377780" h="1481071">
                <a:moveTo>
                  <a:pt x="0" y="0"/>
                </a:moveTo>
                <a:cubicBezTo>
                  <a:pt x="184597" y="224307"/>
                  <a:pt x="369194" y="448614"/>
                  <a:pt x="373487" y="695459"/>
                </a:cubicBezTo>
                <a:cubicBezTo>
                  <a:pt x="377780" y="942304"/>
                  <a:pt x="201769" y="1211687"/>
                  <a:pt x="25758" y="1481071"/>
                </a:cubicBezTo>
              </a:path>
            </a:pathLst>
          </a:cu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39" name="フリーフォーム 38"/>
          <p:cNvSpPr/>
          <p:nvPr/>
        </p:nvSpPr>
        <p:spPr>
          <a:xfrm>
            <a:off x="8358190" y="2988914"/>
            <a:ext cx="71437" cy="428625"/>
          </a:xfrm>
          <a:custGeom>
            <a:avLst/>
            <a:gdLst>
              <a:gd name="connsiteX0" fmla="*/ 0 w 377780"/>
              <a:gd name="connsiteY0" fmla="*/ 0 h 1481071"/>
              <a:gd name="connsiteX1" fmla="*/ 373487 w 377780"/>
              <a:gd name="connsiteY1" fmla="*/ 695459 h 1481071"/>
              <a:gd name="connsiteX2" fmla="*/ 25758 w 377780"/>
              <a:gd name="connsiteY2" fmla="*/ 1481071 h 1481071"/>
            </a:gdLst>
            <a:ahLst/>
            <a:cxnLst>
              <a:cxn ang="0">
                <a:pos x="connsiteX0" y="connsiteY0"/>
              </a:cxn>
              <a:cxn ang="0">
                <a:pos x="connsiteX1" y="connsiteY1"/>
              </a:cxn>
              <a:cxn ang="0">
                <a:pos x="connsiteX2" y="connsiteY2"/>
              </a:cxn>
            </a:cxnLst>
            <a:rect l="l" t="t" r="r" b="b"/>
            <a:pathLst>
              <a:path w="377780" h="1481071">
                <a:moveTo>
                  <a:pt x="0" y="0"/>
                </a:moveTo>
                <a:cubicBezTo>
                  <a:pt x="184597" y="224307"/>
                  <a:pt x="369194" y="448614"/>
                  <a:pt x="373487" y="695459"/>
                </a:cubicBezTo>
                <a:cubicBezTo>
                  <a:pt x="377780" y="942304"/>
                  <a:pt x="201769" y="1211687"/>
                  <a:pt x="25758" y="1481071"/>
                </a:cubicBezTo>
              </a:path>
            </a:pathLst>
          </a:cu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40" name="フリーフォーム 39"/>
          <p:cNvSpPr/>
          <p:nvPr/>
        </p:nvSpPr>
        <p:spPr>
          <a:xfrm>
            <a:off x="8358190" y="3560415"/>
            <a:ext cx="71437" cy="428625"/>
          </a:xfrm>
          <a:custGeom>
            <a:avLst/>
            <a:gdLst>
              <a:gd name="connsiteX0" fmla="*/ 0 w 377780"/>
              <a:gd name="connsiteY0" fmla="*/ 0 h 1481071"/>
              <a:gd name="connsiteX1" fmla="*/ 373487 w 377780"/>
              <a:gd name="connsiteY1" fmla="*/ 695459 h 1481071"/>
              <a:gd name="connsiteX2" fmla="*/ 25758 w 377780"/>
              <a:gd name="connsiteY2" fmla="*/ 1481071 h 1481071"/>
            </a:gdLst>
            <a:ahLst/>
            <a:cxnLst>
              <a:cxn ang="0">
                <a:pos x="connsiteX0" y="connsiteY0"/>
              </a:cxn>
              <a:cxn ang="0">
                <a:pos x="connsiteX1" y="connsiteY1"/>
              </a:cxn>
              <a:cxn ang="0">
                <a:pos x="connsiteX2" y="connsiteY2"/>
              </a:cxn>
            </a:cxnLst>
            <a:rect l="l" t="t" r="r" b="b"/>
            <a:pathLst>
              <a:path w="377780" h="1481071">
                <a:moveTo>
                  <a:pt x="0" y="0"/>
                </a:moveTo>
                <a:cubicBezTo>
                  <a:pt x="184597" y="224307"/>
                  <a:pt x="369194" y="448614"/>
                  <a:pt x="373487" y="695459"/>
                </a:cubicBezTo>
                <a:cubicBezTo>
                  <a:pt x="377780" y="942304"/>
                  <a:pt x="201769" y="1211687"/>
                  <a:pt x="25758" y="1481071"/>
                </a:cubicBezTo>
              </a:path>
            </a:pathLst>
          </a:cu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29" name="フリーフォーム 28"/>
          <p:cNvSpPr/>
          <p:nvPr/>
        </p:nvSpPr>
        <p:spPr>
          <a:xfrm>
            <a:off x="1000125" y="3731865"/>
            <a:ext cx="3392488" cy="1857375"/>
          </a:xfrm>
          <a:custGeom>
            <a:avLst/>
            <a:gdLst>
              <a:gd name="connsiteX0" fmla="*/ 0 w 2099256"/>
              <a:gd name="connsiteY0" fmla="*/ 0 h 1579809"/>
              <a:gd name="connsiteX1" fmla="*/ 257578 w 2099256"/>
              <a:gd name="connsiteY1" fmla="*/ 1210614 h 1579809"/>
              <a:gd name="connsiteX2" fmla="*/ 489397 w 2099256"/>
              <a:gd name="connsiteY2" fmla="*/ 695459 h 1579809"/>
              <a:gd name="connsiteX3" fmla="*/ 721217 w 2099256"/>
              <a:gd name="connsiteY3" fmla="*/ 1545465 h 1579809"/>
              <a:gd name="connsiteX4" fmla="*/ 927279 w 2099256"/>
              <a:gd name="connsiteY4" fmla="*/ 489397 h 1579809"/>
              <a:gd name="connsiteX5" fmla="*/ 1094704 w 2099256"/>
              <a:gd name="connsiteY5" fmla="*/ 1017431 h 1579809"/>
              <a:gd name="connsiteX6" fmla="*/ 1249251 w 2099256"/>
              <a:gd name="connsiteY6" fmla="*/ 669701 h 1579809"/>
              <a:gd name="connsiteX7" fmla="*/ 1403797 w 2099256"/>
              <a:gd name="connsiteY7" fmla="*/ 1275008 h 1579809"/>
              <a:gd name="connsiteX8" fmla="*/ 1584102 w 2099256"/>
              <a:gd name="connsiteY8" fmla="*/ 540913 h 1579809"/>
              <a:gd name="connsiteX9" fmla="*/ 1790163 w 2099256"/>
              <a:gd name="connsiteY9" fmla="*/ 1378039 h 1579809"/>
              <a:gd name="connsiteX10" fmla="*/ 2099256 w 2099256"/>
              <a:gd name="connsiteY10" fmla="*/ 12879 h 157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256" h="1579809">
                <a:moveTo>
                  <a:pt x="0" y="0"/>
                </a:moveTo>
                <a:cubicBezTo>
                  <a:pt x="88006" y="547352"/>
                  <a:pt x="176012" y="1094704"/>
                  <a:pt x="257578" y="1210614"/>
                </a:cubicBezTo>
                <a:cubicBezTo>
                  <a:pt x="339144" y="1326524"/>
                  <a:pt x="412124" y="639651"/>
                  <a:pt x="489397" y="695459"/>
                </a:cubicBezTo>
                <a:cubicBezTo>
                  <a:pt x="566670" y="751268"/>
                  <a:pt x="648237" y="1579809"/>
                  <a:pt x="721217" y="1545465"/>
                </a:cubicBezTo>
                <a:cubicBezTo>
                  <a:pt x="794197" y="1511121"/>
                  <a:pt x="865031" y="577403"/>
                  <a:pt x="927279" y="489397"/>
                </a:cubicBezTo>
                <a:cubicBezTo>
                  <a:pt x="989527" y="401391"/>
                  <a:pt x="1041042" y="987380"/>
                  <a:pt x="1094704" y="1017431"/>
                </a:cubicBezTo>
                <a:cubicBezTo>
                  <a:pt x="1148366" y="1047482"/>
                  <a:pt x="1197736" y="626772"/>
                  <a:pt x="1249251" y="669701"/>
                </a:cubicBezTo>
                <a:cubicBezTo>
                  <a:pt x="1300766" y="712630"/>
                  <a:pt x="1347989" y="1296473"/>
                  <a:pt x="1403797" y="1275008"/>
                </a:cubicBezTo>
                <a:cubicBezTo>
                  <a:pt x="1459605" y="1253543"/>
                  <a:pt x="1519708" y="523741"/>
                  <a:pt x="1584102" y="540913"/>
                </a:cubicBezTo>
                <a:cubicBezTo>
                  <a:pt x="1648496" y="558085"/>
                  <a:pt x="1704304" y="1466045"/>
                  <a:pt x="1790163" y="1378039"/>
                </a:cubicBezTo>
                <a:cubicBezTo>
                  <a:pt x="1876022" y="1290033"/>
                  <a:pt x="1987639" y="651456"/>
                  <a:pt x="2099256" y="12879"/>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ja-JP" altLang="en-US" b="0">
              <a:solidFill>
                <a:prstClr val="black"/>
              </a:solidFill>
              <a:latin typeface="Calibri"/>
              <a:ea typeface="ＭＳ Ｐゴシック"/>
            </a:endParaRPr>
          </a:p>
        </p:txBody>
      </p:sp>
      <p:sp>
        <p:nvSpPr>
          <p:cNvPr id="30" name="円/楕円 29"/>
          <p:cNvSpPr/>
          <p:nvPr/>
        </p:nvSpPr>
        <p:spPr>
          <a:xfrm>
            <a:off x="3190877" y="5030439"/>
            <a:ext cx="142875"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b="0">
              <a:solidFill>
                <a:prstClr val="white"/>
              </a:solidFill>
              <a:latin typeface="Calibri"/>
              <a:ea typeface="ＭＳ Ｐゴシック"/>
            </a:endParaRPr>
          </a:p>
        </p:txBody>
      </p:sp>
      <p:cxnSp>
        <p:nvCxnSpPr>
          <p:cNvPr id="33" name="直線矢印コネクタ 32"/>
          <p:cNvCxnSpPr/>
          <p:nvPr/>
        </p:nvCxnSpPr>
        <p:spPr>
          <a:xfrm rot="16200000" flipV="1">
            <a:off x="2963864" y="4731988"/>
            <a:ext cx="449263" cy="163512"/>
          </a:xfrm>
          <a:prstGeom prst="straightConnector1">
            <a:avLst/>
          </a:prstGeom>
          <a:ln w="25400">
            <a:solidFill>
              <a:srgbClr val="0000FF"/>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rot="5400000" flipH="1" flipV="1">
            <a:off x="3071019" y="4670871"/>
            <a:ext cx="592139" cy="142875"/>
          </a:xfrm>
          <a:prstGeom prst="straightConnector1">
            <a:avLst/>
          </a:prstGeom>
          <a:ln w="25400">
            <a:solidFill>
              <a:srgbClr val="0000FF"/>
            </a:solidFill>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103426" name="Object 2"/>
          <p:cNvGraphicFramePr>
            <a:graphicFrameLocks noChangeAspect="1"/>
          </p:cNvGraphicFramePr>
          <p:nvPr/>
        </p:nvGraphicFramePr>
        <p:xfrm>
          <a:off x="457200" y="5638800"/>
          <a:ext cx="8459107" cy="427536"/>
        </p:xfrm>
        <a:graphic>
          <a:graphicData uri="http://schemas.openxmlformats.org/presentationml/2006/ole">
            <mc:AlternateContent xmlns:mc="http://schemas.openxmlformats.org/markup-compatibility/2006">
              <mc:Choice xmlns:v="urn:schemas-microsoft-com:vml" Requires="v">
                <p:oleObj name="数式" r:id="rId2" imgW="3517900" imgH="177800" progId="Equation.3">
                  <p:embed/>
                </p:oleObj>
              </mc:Choice>
              <mc:Fallback>
                <p:oleObj name="数式" r:id="rId2" imgW="3517900" imgH="177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638800"/>
                        <a:ext cx="8459107" cy="4275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aphicFrame>
        <p:nvGraphicFramePr>
          <p:cNvPr id="103427" name="Object 3"/>
          <p:cNvGraphicFramePr>
            <a:graphicFrameLocks noChangeAspect="1"/>
          </p:cNvGraphicFramePr>
          <p:nvPr/>
        </p:nvGraphicFramePr>
        <p:xfrm>
          <a:off x="381000" y="2286000"/>
          <a:ext cx="4038600" cy="899739"/>
        </p:xfrm>
        <a:graphic>
          <a:graphicData uri="http://schemas.openxmlformats.org/presentationml/2006/ole">
            <mc:AlternateContent xmlns:mc="http://schemas.openxmlformats.org/markup-compatibility/2006">
              <mc:Choice xmlns:v="urn:schemas-microsoft-com:vml" Requires="v">
                <p:oleObj name="数式" r:id="rId4" imgW="1942920" imgH="431640" progId="Equation.3">
                  <p:embed/>
                </p:oleObj>
              </mc:Choice>
              <mc:Fallback>
                <p:oleObj name="数式" r:id="rId4" imgW="194292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286000"/>
                        <a:ext cx="4038600" cy="89973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5" name="テキスト ボックス 34"/>
          <p:cNvSpPr txBox="1">
            <a:spLocks noChangeArrowheads="1"/>
          </p:cNvSpPr>
          <p:nvPr/>
        </p:nvSpPr>
        <p:spPr bwMode="auto">
          <a:xfrm>
            <a:off x="533400" y="6096000"/>
            <a:ext cx="8245566" cy="52322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ja-JP" altLang="en-US" sz="2800" b="0" dirty="0">
                <a:solidFill>
                  <a:srgbClr val="FF0000"/>
                </a:solidFill>
              </a:rPr>
              <a:t>情報統計力学</a:t>
            </a:r>
            <a:r>
              <a:rPr lang="en-US" altLang="ja-JP" sz="2800" b="0" dirty="0">
                <a:solidFill>
                  <a:srgbClr val="FF0000"/>
                </a:solidFill>
              </a:rPr>
              <a:t>(Statistical Mechanical Informatics)</a:t>
            </a:r>
            <a:r>
              <a:rPr lang="ja-JP" altLang="en-US" sz="2800" b="0" dirty="0">
                <a:solidFill>
                  <a:srgbClr val="FF0000"/>
                </a:solidFill>
              </a:rPr>
              <a:t>へ</a:t>
            </a:r>
          </a:p>
        </p:txBody>
      </p:sp>
    </p:spTree>
    <p:extLst>
      <p:ext uri="{BB962C8B-B14F-4D97-AF65-F5344CB8AC3E}">
        <p14:creationId xmlns:p14="http://schemas.microsoft.com/office/powerpoint/2010/main" val="1678311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43" name="Text Box 99"/>
          <p:cNvSpPr txBox="1">
            <a:spLocks noChangeArrowheads="1"/>
          </p:cNvSpPr>
          <p:nvPr/>
        </p:nvSpPr>
        <p:spPr bwMode="auto">
          <a:xfrm>
            <a:off x="4500564" y="2787650"/>
            <a:ext cx="373692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ja-JP" altLang="en-US" sz="1800">
                <a:solidFill>
                  <a:prstClr val="black"/>
                </a:solidFill>
              </a:rPr>
              <a:t>１．</a:t>
            </a:r>
            <a:r>
              <a:rPr lang="ja-JP" altLang="en-US" sz="1800" b="0">
                <a:solidFill>
                  <a:prstClr val="black"/>
                </a:solidFill>
              </a:rPr>
              <a:t>（通常の更新）</a:t>
            </a:r>
            <a:endParaRPr lang="ja-JP" altLang="en-US" sz="900" b="0">
              <a:solidFill>
                <a:prstClr val="black"/>
              </a:solidFill>
            </a:endParaRPr>
          </a:p>
          <a:p>
            <a:pPr algn="l"/>
            <a:r>
              <a:rPr lang="ja-JP" altLang="en-US" sz="1800" b="0">
                <a:solidFill>
                  <a:prstClr val="black"/>
                </a:solidFill>
              </a:rPr>
              <a:t>　　メトロポリス法により、状態の更新</a:t>
            </a:r>
          </a:p>
        </p:txBody>
      </p:sp>
      <p:sp>
        <p:nvSpPr>
          <p:cNvPr id="185444" name="Text Box 100"/>
          <p:cNvSpPr txBox="1">
            <a:spLocks noChangeArrowheads="1"/>
          </p:cNvSpPr>
          <p:nvPr/>
        </p:nvSpPr>
        <p:spPr bwMode="auto">
          <a:xfrm>
            <a:off x="4525965" y="3500439"/>
            <a:ext cx="3863975" cy="1754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ja-JP" altLang="en-US" sz="1800">
                <a:solidFill>
                  <a:prstClr val="black"/>
                </a:solidFill>
              </a:rPr>
              <a:t>２．</a:t>
            </a:r>
            <a:r>
              <a:rPr lang="ja-JP" altLang="en-US" sz="1800" b="0">
                <a:solidFill>
                  <a:prstClr val="black"/>
                </a:solidFill>
              </a:rPr>
              <a:t>（状態の交換）</a:t>
            </a:r>
          </a:p>
          <a:p>
            <a:pPr algn="l"/>
            <a:r>
              <a:rPr lang="ja-JP" altLang="en-US" sz="1800" b="0">
                <a:solidFill>
                  <a:prstClr val="black"/>
                </a:solidFill>
              </a:rPr>
              <a:t>　　隣り合った分布間で、状態の交換</a:t>
            </a:r>
          </a:p>
          <a:p>
            <a:pPr algn="l"/>
            <a:endParaRPr lang="ja-JP" altLang="en-US" sz="1800" b="0">
              <a:solidFill>
                <a:prstClr val="black"/>
              </a:solidFill>
            </a:endParaRPr>
          </a:p>
          <a:p>
            <a:pPr algn="l"/>
            <a:endParaRPr lang="ja-JP" altLang="en-US" sz="1800" b="0">
              <a:solidFill>
                <a:prstClr val="black"/>
              </a:solidFill>
            </a:endParaRPr>
          </a:p>
          <a:p>
            <a:pPr algn="l"/>
            <a:r>
              <a:rPr lang="ja-JP" altLang="en-US" sz="1800" b="0">
                <a:solidFill>
                  <a:prstClr val="black"/>
                </a:solidFill>
              </a:rPr>
              <a:t>＜交換の採択確率＞</a:t>
            </a:r>
          </a:p>
          <a:p>
            <a:pPr algn="l"/>
            <a:endParaRPr lang="en-US" altLang="ja-JP" sz="1800" b="0">
              <a:solidFill>
                <a:prstClr val="black"/>
              </a:solidFill>
            </a:endParaRPr>
          </a:p>
        </p:txBody>
      </p:sp>
      <p:graphicFrame>
        <p:nvGraphicFramePr>
          <p:cNvPr id="185445" name="Object 101"/>
          <p:cNvGraphicFramePr>
            <a:graphicFrameLocks noChangeAspect="1"/>
          </p:cNvGraphicFramePr>
          <p:nvPr/>
        </p:nvGraphicFramePr>
        <p:xfrm>
          <a:off x="5611813" y="4197351"/>
          <a:ext cx="1905000" cy="382588"/>
        </p:xfrm>
        <a:graphic>
          <a:graphicData uri="http://schemas.openxmlformats.org/presentationml/2006/ole">
            <mc:AlternateContent xmlns:mc="http://schemas.openxmlformats.org/markup-compatibility/2006">
              <mc:Choice xmlns:v="urn:schemas-microsoft-com:vml" Requires="v">
                <p:oleObj name="数式" r:id="rId3" imgW="1206360" imgH="228600" progId="Equation.3">
                  <p:embed/>
                </p:oleObj>
              </mc:Choice>
              <mc:Fallback>
                <p:oleObj name="数式" r:id="rId3" imgW="12063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813" y="4197351"/>
                        <a:ext cx="1905000" cy="38258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85446" name="Object 102"/>
          <p:cNvGraphicFramePr>
            <a:graphicFrameLocks noChangeAspect="1"/>
          </p:cNvGraphicFramePr>
          <p:nvPr/>
        </p:nvGraphicFramePr>
        <p:xfrm>
          <a:off x="5562600" y="4919663"/>
          <a:ext cx="2127250" cy="1211263"/>
        </p:xfrm>
        <a:graphic>
          <a:graphicData uri="http://schemas.openxmlformats.org/presentationml/2006/ole">
            <mc:AlternateContent xmlns:mc="http://schemas.openxmlformats.org/markup-compatibility/2006">
              <mc:Choice xmlns:v="urn:schemas-microsoft-com:vml" Requires="v">
                <p:oleObj name="数式" r:id="rId5" imgW="1295400" imgH="698500" progId="Equation.3">
                  <p:embed/>
                </p:oleObj>
              </mc:Choice>
              <mc:Fallback>
                <p:oleObj name="数式" r:id="rId5" imgW="1295400" imgH="698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919663"/>
                        <a:ext cx="2127250" cy="12112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2171" name="Rectangle 2"/>
          <p:cNvSpPr>
            <a:spLocks noGrp="1" noChangeArrowheads="1"/>
          </p:cNvSpPr>
          <p:nvPr>
            <p:ph type="title"/>
          </p:nvPr>
        </p:nvSpPr>
        <p:spPr/>
        <p:txBody>
          <a:bodyPr/>
          <a:lstStyle/>
          <a:p>
            <a:pPr eaLnBrk="1" hangingPunct="1"/>
            <a:r>
              <a:rPr lang="ja-JP" altLang="en-US" sz="3600">
                <a:latin typeface="Garamond" charset="0"/>
                <a:ea typeface="ＭＳ Ｐゴシック" charset="0"/>
                <a:cs typeface="ＭＳ Ｐゴシック" charset="0"/>
              </a:rPr>
              <a:t>レプリカ交換モンテカルロ法のイメージ</a:t>
            </a:r>
          </a:p>
        </p:txBody>
      </p:sp>
      <p:sp>
        <p:nvSpPr>
          <p:cNvPr id="185348" name="AutoShape 4"/>
          <p:cNvSpPr>
            <a:spLocks noChangeArrowheads="1"/>
          </p:cNvSpPr>
          <p:nvPr/>
        </p:nvSpPr>
        <p:spPr bwMode="auto">
          <a:xfrm>
            <a:off x="7645402" y="44481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49" name="AutoShape 5"/>
          <p:cNvSpPr>
            <a:spLocks noChangeArrowheads="1"/>
          </p:cNvSpPr>
          <p:nvPr/>
        </p:nvSpPr>
        <p:spPr bwMode="auto">
          <a:xfrm>
            <a:off x="7640638" y="2720976"/>
            <a:ext cx="792162"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0" name="AutoShape 6"/>
          <p:cNvSpPr>
            <a:spLocks noChangeArrowheads="1"/>
          </p:cNvSpPr>
          <p:nvPr/>
        </p:nvSpPr>
        <p:spPr bwMode="auto">
          <a:xfrm>
            <a:off x="6410327" y="35845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1" name="AutoShape 7"/>
          <p:cNvSpPr>
            <a:spLocks noChangeArrowheads="1"/>
          </p:cNvSpPr>
          <p:nvPr/>
        </p:nvSpPr>
        <p:spPr bwMode="auto">
          <a:xfrm>
            <a:off x="5197477" y="44481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2" name="AutoShape 8"/>
          <p:cNvSpPr>
            <a:spLocks noChangeArrowheads="1"/>
          </p:cNvSpPr>
          <p:nvPr/>
        </p:nvSpPr>
        <p:spPr bwMode="auto">
          <a:xfrm>
            <a:off x="5192713" y="2720976"/>
            <a:ext cx="792162"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3" name="AutoShape 9"/>
          <p:cNvSpPr>
            <a:spLocks noChangeArrowheads="1"/>
          </p:cNvSpPr>
          <p:nvPr/>
        </p:nvSpPr>
        <p:spPr bwMode="auto">
          <a:xfrm>
            <a:off x="3962402" y="35845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4" name="AutoShape 10"/>
          <p:cNvSpPr>
            <a:spLocks noChangeArrowheads="1"/>
          </p:cNvSpPr>
          <p:nvPr/>
        </p:nvSpPr>
        <p:spPr bwMode="auto">
          <a:xfrm>
            <a:off x="2749552" y="44481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5" name="AutoShape 11"/>
          <p:cNvSpPr>
            <a:spLocks noChangeArrowheads="1"/>
          </p:cNvSpPr>
          <p:nvPr/>
        </p:nvSpPr>
        <p:spPr bwMode="auto">
          <a:xfrm>
            <a:off x="2744788" y="2720976"/>
            <a:ext cx="792162"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6" name="AutoShape 12"/>
          <p:cNvSpPr>
            <a:spLocks noChangeArrowheads="1"/>
          </p:cNvSpPr>
          <p:nvPr/>
        </p:nvSpPr>
        <p:spPr bwMode="auto">
          <a:xfrm>
            <a:off x="1431925" y="5300663"/>
            <a:ext cx="7056438" cy="792163"/>
          </a:xfrm>
          <a:prstGeom prst="roundRect">
            <a:avLst>
              <a:gd name="adj" fmla="val 16667"/>
            </a:avLst>
          </a:prstGeom>
          <a:solidFill>
            <a:srgbClr val="FF9900"/>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92181" name="Text Box 13"/>
          <p:cNvSpPr txBox="1">
            <a:spLocks noChangeArrowheads="1"/>
          </p:cNvSpPr>
          <p:nvPr/>
        </p:nvSpPr>
        <p:spPr bwMode="auto">
          <a:xfrm>
            <a:off x="873126" y="2287588"/>
            <a:ext cx="35434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en-US" altLang="ja-JP" b="0">
                <a:solidFill>
                  <a:prstClr val="black"/>
                </a:solidFill>
                <a:latin typeface="Tahoma" charset="0"/>
              </a:rPr>
              <a:t>&lt;</a:t>
            </a:r>
            <a:r>
              <a:rPr lang="ja-JP" altLang="en-US" b="0">
                <a:solidFill>
                  <a:prstClr val="black"/>
                </a:solidFill>
                <a:latin typeface="Tahoma" charset="0"/>
              </a:rPr>
              <a:t>レプリカ交換モンテカルロ法</a:t>
            </a:r>
            <a:r>
              <a:rPr lang="en-US" altLang="ja-JP" b="0">
                <a:solidFill>
                  <a:prstClr val="black"/>
                </a:solidFill>
                <a:latin typeface="Tahoma" charset="0"/>
              </a:rPr>
              <a:t>&gt;</a:t>
            </a:r>
          </a:p>
        </p:txBody>
      </p:sp>
      <p:sp>
        <p:nvSpPr>
          <p:cNvPr id="185358" name="Rectangle 14"/>
          <p:cNvSpPr>
            <a:spLocks noChangeArrowheads="1"/>
          </p:cNvSpPr>
          <p:nvPr/>
        </p:nvSpPr>
        <p:spPr bwMode="auto">
          <a:xfrm>
            <a:off x="1589090" y="156845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9" name="Rectangle 15"/>
          <p:cNvSpPr>
            <a:spLocks noChangeArrowheads="1"/>
          </p:cNvSpPr>
          <p:nvPr/>
        </p:nvSpPr>
        <p:spPr bwMode="auto">
          <a:xfrm>
            <a:off x="2811465" y="156845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0" name="Rectangle 16"/>
          <p:cNvSpPr>
            <a:spLocks noChangeArrowheads="1"/>
          </p:cNvSpPr>
          <p:nvPr/>
        </p:nvSpPr>
        <p:spPr bwMode="auto">
          <a:xfrm>
            <a:off x="4035425" y="1568451"/>
            <a:ext cx="649288"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1" name="Rectangle 17"/>
          <p:cNvSpPr>
            <a:spLocks noChangeArrowheads="1"/>
          </p:cNvSpPr>
          <p:nvPr/>
        </p:nvSpPr>
        <p:spPr bwMode="auto">
          <a:xfrm>
            <a:off x="5259390" y="156845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2" name="Rectangle 18"/>
          <p:cNvSpPr>
            <a:spLocks noChangeArrowheads="1"/>
          </p:cNvSpPr>
          <p:nvPr/>
        </p:nvSpPr>
        <p:spPr bwMode="auto">
          <a:xfrm>
            <a:off x="6483350" y="1568451"/>
            <a:ext cx="649288"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3" name="Rectangle 19"/>
          <p:cNvSpPr>
            <a:spLocks noChangeArrowheads="1"/>
          </p:cNvSpPr>
          <p:nvPr/>
        </p:nvSpPr>
        <p:spPr bwMode="auto">
          <a:xfrm>
            <a:off x="7707315" y="156845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4" name="Line 20"/>
          <p:cNvSpPr>
            <a:spLocks noChangeShapeType="1"/>
          </p:cNvSpPr>
          <p:nvPr/>
        </p:nvSpPr>
        <p:spPr bwMode="auto">
          <a:xfrm>
            <a:off x="2308225"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65" name="Line 21"/>
          <p:cNvSpPr>
            <a:spLocks noChangeShapeType="1"/>
          </p:cNvSpPr>
          <p:nvPr/>
        </p:nvSpPr>
        <p:spPr bwMode="auto">
          <a:xfrm>
            <a:off x="3532188"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66" name="Line 22"/>
          <p:cNvSpPr>
            <a:spLocks noChangeShapeType="1"/>
          </p:cNvSpPr>
          <p:nvPr/>
        </p:nvSpPr>
        <p:spPr bwMode="auto">
          <a:xfrm>
            <a:off x="4757738"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67" name="Line 23"/>
          <p:cNvSpPr>
            <a:spLocks noChangeShapeType="1"/>
          </p:cNvSpPr>
          <p:nvPr/>
        </p:nvSpPr>
        <p:spPr bwMode="auto">
          <a:xfrm>
            <a:off x="5981700"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68" name="Line 24"/>
          <p:cNvSpPr>
            <a:spLocks noChangeShapeType="1"/>
          </p:cNvSpPr>
          <p:nvPr/>
        </p:nvSpPr>
        <p:spPr bwMode="auto">
          <a:xfrm>
            <a:off x="7205663"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graphicFrame>
        <p:nvGraphicFramePr>
          <p:cNvPr id="185369" name="Object 25"/>
          <p:cNvGraphicFramePr>
            <a:graphicFrameLocks noChangeAspect="1"/>
          </p:cNvGraphicFramePr>
          <p:nvPr/>
        </p:nvGraphicFramePr>
        <p:xfrm>
          <a:off x="611188" y="1654177"/>
          <a:ext cx="855662" cy="479425"/>
        </p:xfrm>
        <a:graphic>
          <a:graphicData uri="http://schemas.openxmlformats.org/presentationml/2006/ole">
            <mc:AlternateContent xmlns:mc="http://schemas.openxmlformats.org/markup-compatibility/2006">
              <mc:Choice xmlns:v="urn:schemas-microsoft-com:vml" Requires="v">
                <p:oleObj name="数式" r:id="rId7" imgW="393700" imgH="215900" progId="Equation.3">
                  <p:embed/>
                </p:oleObj>
              </mc:Choice>
              <mc:Fallback>
                <p:oleObj name="数式" r:id="rId7" imgW="393700" imgH="215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1654177"/>
                        <a:ext cx="855662" cy="4794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85370" name="Rectangle 26"/>
          <p:cNvSpPr>
            <a:spLocks noChangeArrowheads="1"/>
          </p:cNvSpPr>
          <p:nvPr/>
        </p:nvSpPr>
        <p:spPr bwMode="auto">
          <a:xfrm>
            <a:off x="1589090" y="538480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1" name="Rectangle 27"/>
          <p:cNvSpPr>
            <a:spLocks noChangeArrowheads="1"/>
          </p:cNvSpPr>
          <p:nvPr/>
        </p:nvSpPr>
        <p:spPr bwMode="auto">
          <a:xfrm>
            <a:off x="2811465" y="538480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2" name="Rectangle 28"/>
          <p:cNvSpPr>
            <a:spLocks noChangeArrowheads="1"/>
          </p:cNvSpPr>
          <p:nvPr/>
        </p:nvSpPr>
        <p:spPr bwMode="auto">
          <a:xfrm>
            <a:off x="1589090" y="4519614"/>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3" name="Rectangle 29"/>
          <p:cNvSpPr>
            <a:spLocks noChangeArrowheads="1"/>
          </p:cNvSpPr>
          <p:nvPr/>
        </p:nvSpPr>
        <p:spPr bwMode="auto">
          <a:xfrm>
            <a:off x="2811465" y="4519614"/>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4" name="Rectangle 30"/>
          <p:cNvSpPr>
            <a:spLocks noChangeArrowheads="1"/>
          </p:cNvSpPr>
          <p:nvPr/>
        </p:nvSpPr>
        <p:spPr bwMode="auto">
          <a:xfrm>
            <a:off x="4035425" y="5384801"/>
            <a:ext cx="649288"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5" name="Rectangle 31"/>
          <p:cNvSpPr>
            <a:spLocks noChangeArrowheads="1"/>
          </p:cNvSpPr>
          <p:nvPr/>
        </p:nvSpPr>
        <p:spPr bwMode="auto">
          <a:xfrm>
            <a:off x="1589090" y="36560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6" name="Rectangle 32"/>
          <p:cNvSpPr>
            <a:spLocks noChangeArrowheads="1"/>
          </p:cNvSpPr>
          <p:nvPr/>
        </p:nvSpPr>
        <p:spPr bwMode="auto">
          <a:xfrm>
            <a:off x="2811465" y="36560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7" name="Rectangle 33"/>
          <p:cNvSpPr>
            <a:spLocks noChangeArrowheads="1"/>
          </p:cNvSpPr>
          <p:nvPr/>
        </p:nvSpPr>
        <p:spPr bwMode="auto">
          <a:xfrm>
            <a:off x="1589090" y="2792414"/>
            <a:ext cx="649287"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8" name="Rectangle 34"/>
          <p:cNvSpPr>
            <a:spLocks noChangeArrowheads="1"/>
          </p:cNvSpPr>
          <p:nvPr/>
        </p:nvSpPr>
        <p:spPr bwMode="auto">
          <a:xfrm>
            <a:off x="2811465" y="2792414"/>
            <a:ext cx="649287"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9" name="Rectangle 35"/>
          <p:cNvSpPr>
            <a:spLocks noChangeArrowheads="1"/>
          </p:cNvSpPr>
          <p:nvPr/>
        </p:nvSpPr>
        <p:spPr bwMode="auto">
          <a:xfrm>
            <a:off x="4035425" y="2792414"/>
            <a:ext cx="649288"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0" name="Rectangle 36"/>
          <p:cNvSpPr>
            <a:spLocks noChangeArrowheads="1"/>
          </p:cNvSpPr>
          <p:nvPr/>
        </p:nvSpPr>
        <p:spPr bwMode="auto">
          <a:xfrm>
            <a:off x="4037015" y="4519614"/>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1" name="Rectangle 37"/>
          <p:cNvSpPr>
            <a:spLocks noChangeArrowheads="1"/>
          </p:cNvSpPr>
          <p:nvPr/>
        </p:nvSpPr>
        <p:spPr bwMode="auto">
          <a:xfrm>
            <a:off x="4037015" y="36560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2" name="Rectangle 38"/>
          <p:cNvSpPr>
            <a:spLocks noChangeArrowheads="1"/>
          </p:cNvSpPr>
          <p:nvPr/>
        </p:nvSpPr>
        <p:spPr bwMode="auto">
          <a:xfrm>
            <a:off x="5259390" y="3656014"/>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3" name="Rectangle 39"/>
          <p:cNvSpPr>
            <a:spLocks noChangeArrowheads="1"/>
          </p:cNvSpPr>
          <p:nvPr/>
        </p:nvSpPr>
        <p:spPr bwMode="auto">
          <a:xfrm>
            <a:off x="5260975" y="2792414"/>
            <a:ext cx="649288"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4" name="Rectangle 40"/>
          <p:cNvSpPr>
            <a:spLocks noChangeArrowheads="1"/>
          </p:cNvSpPr>
          <p:nvPr/>
        </p:nvSpPr>
        <p:spPr bwMode="auto">
          <a:xfrm>
            <a:off x="5259390" y="45196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5" name="Rectangle 41"/>
          <p:cNvSpPr>
            <a:spLocks noChangeArrowheads="1"/>
          </p:cNvSpPr>
          <p:nvPr/>
        </p:nvSpPr>
        <p:spPr bwMode="auto">
          <a:xfrm>
            <a:off x="5259390" y="5384801"/>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6" name="Rectangle 42"/>
          <p:cNvSpPr>
            <a:spLocks noChangeArrowheads="1"/>
          </p:cNvSpPr>
          <p:nvPr/>
        </p:nvSpPr>
        <p:spPr bwMode="auto">
          <a:xfrm>
            <a:off x="6484940" y="3656014"/>
            <a:ext cx="649287"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7" name="Rectangle 43"/>
          <p:cNvSpPr>
            <a:spLocks noChangeArrowheads="1"/>
          </p:cNvSpPr>
          <p:nvPr/>
        </p:nvSpPr>
        <p:spPr bwMode="auto">
          <a:xfrm>
            <a:off x="6484940" y="4521201"/>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8" name="Rectangle 44"/>
          <p:cNvSpPr>
            <a:spLocks noChangeArrowheads="1"/>
          </p:cNvSpPr>
          <p:nvPr/>
        </p:nvSpPr>
        <p:spPr bwMode="auto">
          <a:xfrm>
            <a:off x="6483350" y="2792414"/>
            <a:ext cx="649288"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9" name="Rectangle 45"/>
          <p:cNvSpPr>
            <a:spLocks noChangeArrowheads="1"/>
          </p:cNvSpPr>
          <p:nvPr/>
        </p:nvSpPr>
        <p:spPr bwMode="auto">
          <a:xfrm>
            <a:off x="6484940" y="5384801"/>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0" name="Rectangle 46"/>
          <p:cNvSpPr>
            <a:spLocks noChangeArrowheads="1"/>
          </p:cNvSpPr>
          <p:nvPr/>
        </p:nvSpPr>
        <p:spPr bwMode="auto">
          <a:xfrm>
            <a:off x="7707315" y="4519614"/>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1" name="Rectangle 47"/>
          <p:cNvSpPr>
            <a:spLocks noChangeArrowheads="1"/>
          </p:cNvSpPr>
          <p:nvPr/>
        </p:nvSpPr>
        <p:spPr bwMode="auto">
          <a:xfrm>
            <a:off x="7707315" y="53832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2" name="Rectangle 48"/>
          <p:cNvSpPr>
            <a:spLocks noChangeArrowheads="1"/>
          </p:cNvSpPr>
          <p:nvPr/>
        </p:nvSpPr>
        <p:spPr bwMode="auto">
          <a:xfrm>
            <a:off x="7707315" y="2792414"/>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3" name="Rectangle 49"/>
          <p:cNvSpPr>
            <a:spLocks noChangeArrowheads="1"/>
          </p:cNvSpPr>
          <p:nvPr/>
        </p:nvSpPr>
        <p:spPr bwMode="auto">
          <a:xfrm>
            <a:off x="7707315" y="3644901"/>
            <a:ext cx="649287" cy="647700"/>
          </a:xfrm>
          <a:prstGeom prst="rect">
            <a:avLst/>
          </a:prstGeom>
          <a:solidFill>
            <a:schemeClr val="bg1"/>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4" name="Line 50"/>
          <p:cNvSpPr>
            <a:spLocks noChangeShapeType="1"/>
          </p:cNvSpPr>
          <p:nvPr/>
        </p:nvSpPr>
        <p:spPr bwMode="auto">
          <a:xfrm>
            <a:off x="2343150"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5" name="Line 51"/>
          <p:cNvSpPr>
            <a:spLocks noChangeShapeType="1"/>
          </p:cNvSpPr>
          <p:nvPr/>
        </p:nvSpPr>
        <p:spPr bwMode="auto">
          <a:xfrm>
            <a:off x="2343150"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6" name="Line 52"/>
          <p:cNvSpPr>
            <a:spLocks noChangeShapeType="1"/>
          </p:cNvSpPr>
          <p:nvPr/>
        </p:nvSpPr>
        <p:spPr bwMode="auto">
          <a:xfrm>
            <a:off x="2343150"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7" name="Line 53"/>
          <p:cNvSpPr>
            <a:spLocks noChangeShapeType="1"/>
          </p:cNvSpPr>
          <p:nvPr/>
        </p:nvSpPr>
        <p:spPr bwMode="auto">
          <a:xfrm>
            <a:off x="2343150"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8" name="Line 54"/>
          <p:cNvSpPr>
            <a:spLocks noChangeShapeType="1"/>
          </p:cNvSpPr>
          <p:nvPr/>
        </p:nvSpPr>
        <p:spPr bwMode="auto">
          <a:xfrm>
            <a:off x="3533775"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9" name="Line 55"/>
          <p:cNvSpPr>
            <a:spLocks noChangeShapeType="1"/>
          </p:cNvSpPr>
          <p:nvPr/>
        </p:nvSpPr>
        <p:spPr bwMode="auto">
          <a:xfrm>
            <a:off x="3533775"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0" name="Line 56"/>
          <p:cNvSpPr>
            <a:spLocks noChangeShapeType="1"/>
          </p:cNvSpPr>
          <p:nvPr/>
        </p:nvSpPr>
        <p:spPr bwMode="auto">
          <a:xfrm>
            <a:off x="3533775"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1" name="Line 57"/>
          <p:cNvSpPr>
            <a:spLocks noChangeShapeType="1"/>
          </p:cNvSpPr>
          <p:nvPr/>
        </p:nvSpPr>
        <p:spPr bwMode="auto">
          <a:xfrm>
            <a:off x="3533775"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2" name="Line 58"/>
          <p:cNvSpPr>
            <a:spLocks noChangeShapeType="1"/>
          </p:cNvSpPr>
          <p:nvPr/>
        </p:nvSpPr>
        <p:spPr bwMode="auto">
          <a:xfrm>
            <a:off x="4757738"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3" name="Line 59"/>
          <p:cNvSpPr>
            <a:spLocks noChangeShapeType="1"/>
          </p:cNvSpPr>
          <p:nvPr/>
        </p:nvSpPr>
        <p:spPr bwMode="auto">
          <a:xfrm>
            <a:off x="4757738"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4" name="Line 60"/>
          <p:cNvSpPr>
            <a:spLocks noChangeShapeType="1"/>
          </p:cNvSpPr>
          <p:nvPr/>
        </p:nvSpPr>
        <p:spPr bwMode="auto">
          <a:xfrm>
            <a:off x="4757738"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5" name="Line 61"/>
          <p:cNvSpPr>
            <a:spLocks noChangeShapeType="1"/>
          </p:cNvSpPr>
          <p:nvPr/>
        </p:nvSpPr>
        <p:spPr bwMode="auto">
          <a:xfrm>
            <a:off x="4757738"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6" name="Line 62"/>
          <p:cNvSpPr>
            <a:spLocks noChangeShapeType="1"/>
          </p:cNvSpPr>
          <p:nvPr/>
        </p:nvSpPr>
        <p:spPr bwMode="auto">
          <a:xfrm>
            <a:off x="5981700"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7" name="Line 63"/>
          <p:cNvSpPr>
            <a:spLocks noChangeShapeType="1"/>
          </p:cNvSpPr>
          <p:nvPr/>
        </p:nvSpPr>
        <p:spPr bwMode="auto">
          <a:xfrm>
            <a:off x="5981700"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8" name="Line 64"/>
          <p:cNvSpPr>
            <a:spLocks noChangeShapeType="1"/>
          </p:cNvSpPr>
          <p:nvPr/>
        </p:nvSpPr>
        <p:spPr bwMode="auto">
          <a:xfrm>
            <a:off x="5981700"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9" name="Line 65"/>
          <p:cNvSpPr>
            <a:spLocks noChangeShapeType="1"/>
          </p:cNvSpPr>
          <p:nvPr/>
        </p:nvSpPr>
        <p:spPr bwMode="auto">
          <a:xfrm>
            <a:off x="5981700"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0" name="Line 66"/>
          <p:cNvSpPr>
            <a:spLocks noChangeShapeType="1"/>
          </p:cNvSpPr>
          <p:nvPr/>
        </p:nvSpPr>
        <p:spPr bwMode="auto">
          <a:xfrm>
            <a:off x="7172325"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1" name="Line 67"/>
          <p:cNvSpPr>
            <a:spLocks noChangeShapeType="1"/>
          </p:cNvSpPr>
          <p:nvPr/>
        </p:nvSpPr>
        <p:spPr bwMode="auto">
          <a:xfrm>
            <a:off x="7172325"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2" name="Line 68"/>
          <p:cNvSpPr>
            <a:spLocks noChangeShapeType="1"/>
          </p:cNvSpPr>
          <p:nvPr/>
        </p:nvSpPr>
        <p:spPr bwMode="auto">
          <a:xfrm>
            <a:off x="7172325"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3" name="Line 69"/>
          <p:cNvSpPr>
            <a:spLocks noChangeShapeType="1"/>
          </p:cNvSpPr>
          <p:nvPr/>
        </p:nvSpPr>
        <p:spPr bwMode="auto">
          <a:xfrm>
            <a:off x="7172325"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4" name="Line 70"/>
          <p:cNvSpPr>
            <a:spLocks noChangeShapeType="1"/>
          </p:cNvSpPr>
          <p:nvPr/>
        </p:nvSpPr>
        <p:spPr bwMode="auto">
          <a:xfrm>
            <a:off x="3144838" y="4881563"/>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5" name="Line 71"/>
          <p:cNvSpPr>
            <a:spLocks noChangeShapeType="1"/>
          </p:cNvSpPr>
          <p:nvPr/>
        </p:nvSpPr>
        <p:spPr bwMode="auto">
          <a:xfrm>
            <a:off x="4368800" y="3989388"/>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6" name="Line 72"/>
          <p:cNvSpPr>
            <a:spLocks noChangeShapeType="1"/>
          </p:cNvSpPr>
          <p:nvPr/>
        </p:nvSpPr>
        <p:spPr bwMode="auto">
          <a:xfrm>
            <a:off x="5592763" y="4881563"/>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7" name="Line 73"/>
          <p:cNvSpPr>
            <a:spLocks noChangeShapeType="1"/>
          </p:cNvSpPr>
          <p:nvPr/>
        </p:nvSpPr>
        <p:spPr bwMode="auto">
          <a:xfrm>
            <a:off x="5592763" y="3152775"/>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8" name="Line 74"/>
          <p:cNvSpPr>
            <a:spLocks noChangeShapeType="1"/>
          </p:cNvSpPr>
          <p:nvPr/>
        </p:nvSpPr>
        <p:spPr bwMode="auto">
          <a:xfrm>
            <a:off x="8040688" y="3152775"/>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graphicFrame>
        <p:nvGraphicFramePr>
          <p:cNvPr id="185419" name="Object 75"/>
          <p:cNvGraphicFramePr>
            <a:graphicFrameLocks noChangeAspect="1"/>
          </p:cNvGraphicFramePr>
          <p:nvPr/>
        </p:nvGraphicFramePr>
        <p:xfrm>
          <a:off x="390525" y="2805113"/>
          <a:ext cx="992188" cy="533400"/>
        </p:xfrm>
        <a:graphic>
          <a:graphicData uri="http://schemas.openxmlformats.org/presentationml/2006/ole">
            <mc:AlternateContent xmlns:mc="http://schemas.openxmlformats.org/markup-compatibility/2006">
              <mc:Choice xmlns:v="urn:schemas-microsoft-com:vml" Requires="v">
                <p:oleObj name="数式" r:id="rId9" imgW="457200" imgH="241300" progId="Equation.3">
                  <p:embed/>
                </p:oleObj>
              </mc:Choice>
              <mc:Fallback>
                <p:oleObj name="数式" r:id="rId9" imgW="4572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525" y="2805113"/>
                        <a:ext cx="992188" cy="5334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85420" name="Object 76"/>
          <p:cNvGraphicFramePr>
            <a:graphicFrameLocks noChangeAspect="1"/>
          </p:cNvGraphicFramePr>
          <p:nvPr/>
        </p:nvGraphicFramePr>
        <p:xfrm>
          <a:off x="361950" y="3725864"/>
          <a:ext cx="1049338" cy="534987"/>
        </p:xfrm>
        <a:graphic>
          <a:graphicData uri="http://schemas.openxmlformats.org/presentationml/2006/ole">
            <mc:AlternateContent xmlns:mc="http://schemas.openxmlformats.org/markup-compatibility/2006">
              <mc:Choice xmlns:v="urn:schemas-microsoft-com:vml" Requires="v">
                <p:oleObj name="数式" r:id="rId11" imgW="469900" imgH="241300" progId="Equation.3">
                  <p:embed/>
                </p:oleObj>
              </mc:Choice>
              <mc:Fallback>
                <p:oleObj name="数式" r:id="rId11" imgW="4699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950" y="3725864"/>
                        <a:ext cx="1049338" cy="53498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85421" name="Object 77"/>
          <p:cNvGraphicFramePr>
            <a:graphicFrameLocks noChangeAspect="1"/>
          </p:cNvGraphicFramePr>
          <p:nvPr/>
        </p:nvGraphicFramePr>
        <p:xfrm>
          <a:off x="363538" y="4591051"/>
          <a:ext cx="1046162" cy="533400"/>
        </p:xfrm>
        <a:graphic>
          <a:graphicData uri="http://schemas.openxmlformats.org/presentationml/2006/ole">
            <mc:AlternateContent xmlns:mc="http://schemas.openxmlformats.org/markup-compatibility/2006">
              <mc:Choice xmlns:v="urn:schemas-microsoft-com:vml" Requires="v">
                <p:oleObj name="数式" r:id="rId13" imgW="469900" imgH="241300" progId="Equation.3">
                  <p:embed/>
                </p:oleObj>
              </mc:Choice>
              <mc:Fallback>
                <p:oleObj name="数式" r:id="rId13" imgW="469900" imgH="241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538" y="4591051"/>
                        <a:ext cx="1046162" cy="5334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85422" name="Object 78"/>
          <p:cNvGraphicFramePr>
            <a:graphicFrameLocks noChangeAspect="1"/>
          </p:cNvGraphicFramePr>
          <p:nvPr/>
        </p:nvGraphicFramePr>
        <p:xfrm>
          <a:off x="349252" y="5454651"/>
          <a:ext cx="1076325" cy="534988"/>
        </p:xfrm>
        <a:graphic>
          <a:graphicData uri="http://schemas.openxmlformats.org/presentationml/2006/ole">
            <mc:AlternateContent xmlns:mc="http://schemas.openxmlformats.org/markup-compatibility/2006">
              <mc:Choice xmlns:v="urn:schemas-microsoft-com:vml" Requires="v">
                <p:oleObj name="数式" r:id="rId15" imgW="495300" imgH="241300" progId="Equation.3">
                  <p:embed/>
                </p:oleObj>
              </mc:Choice>
              <mc:Fallback>
                <p:oleObj name="数式" r:id="rId15" imgW="495300" imgH="241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252" y="5454651"/>
                        <a:ext cx="1076325" cy="53498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85423" name="AutoShape 79"/>
          <p:cNvSpPr>
            <a:spLocks noChangeArrowheads="1"/>
          </p:cNvSpPr>
          <p:nvPr/>
        </p:nvSpPr>
        <p:spPr bwMode="auto">
          <a:xfrm rot="18900000">
            <a:off x="2916238" y="3284539"/>
            <a:ext cx="457200" cy="457200"/>
          </a:xfrm>
          <a:prstGeom prst="star4">
            <a:avLst>
              <a:gd name="adj" fmla="val 5032"/>
            </a:avLst>
          </a:prstGeom>
          <a:solidFill>
            <a:schemeClr val="tx1"/>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424" name="AutoShape 80"/>
          <p:cNvSpPr>
            <a:spLocks noChangeArrowheads="1"/>
          </p:cNvSpPr>
          <p:nvPr/>
        </p:nvSpPr>
        <p:spPr bwMode="auto">
          <a:xfrm rot="18900000">
            <a:off x="7812088" y="5059363"/>
            <a:ext cx="457200" cy="457200"/>
          </a:xfrm>
          <a:prstGeom prst="star4">
            <a:avLst>
              <a:gd name="adj" fmla="val 5032"/>
            </a:avLst>
          </a:prstGeom>
          <a:solidFill>
            <a:schemeClr val="tx1"/>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425" name="AutoShape 81"/>
          <p:cNvSpPr>
            <a:spLocks noChangeArrowheads="1"/>
          </p:cNvSpPr>
          <p:nvPr/>
        </p:nvSpPr>
        <p:spPr bwMode="auto">
          <a:xfrm rot="18900000">
            <a:off x="6588125" y="4149725"/>
            <a:ext cx="457200" cy="457200"/>
          </a:xfrm>
          <a:prstGeom prst="star4">
            <a:avLst>
              <a:gd name="adj" fmla="val 5032"/>
            </a:avLst>
          </a:prstGeom>
          <a:solidFill>
            <a:schemeClr val="tx1"/>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92245" name="Text Box 82"/>
          <p:cNvSpPr txBox="1">
            <a:spLocks noChangeArrowheads="1"/>
          </p:cNvSpPr>
          <p:nvPr/>
        </p:nvSpPr>
        <p:spPr bwMode="auto">
          <a:xfrm>
            <a:off x="873126" y="1125539"/>
            <a:ext cx="205366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en-US" altLang="ja-JP" b="0">
                <a:solidFill>
                  <a:prstClr val="black"/>
                </a:solidFill>
                <a:latin typeface="Tahoma" charset="0"/>
              </a:rPr>
              <a:t>&lt;</a:t>
            </a:r>
            <a:r>
              <a:rPr lang="ja-JP" altLang="en-US" b="0">
                <a:solidFill>
                  <a:prstClr val="black"/>
                </a:solidFill>
                <a:latin typeface="Tahoma" charset="0"/>
              </a:rPr>
              <a:t>メトロポリス法</a:t>
            </a:r>
            <a:r>
              <a:rPr lang="en-US" altLang="ja-JP" b="0">
                <a:solidFill>
                  <a:prstClr val="black"/>
                </a:solidFill>
                <a:latin typeface="Tahoma" charset="0"/>
              </a:rPr>
              <a:t>&gt;</a:t>
            </a:r>
          </a:p>
        </p:txBody>
      </p:sp>
    </p:spTree>
    <p:custDataLst>
      <p:tags r:id="rId1"/>
    </p:custDataLst>
    <p:extLst>
      <p:ext uri="{BB962C8B-B14F-4D97-AF65-F5344CB8AC3E}">
        <p14:creationId xmlns:p14="http://schemas.microsoft.com/office/powerpoint/2010/main" val="2483349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5369"/>
                                        </p:tgtEl>
                                        <p:attrNameLst>
                                          <p:attrName>style.visibility</p:attrName>
                                        </p:attrNameLst>
                                      </p:cBhvr>
                                      <p:to>
                                        <p:strVal val="visible"/>
                                      </p:to>
                                    </p:set>
                                    <p:animEffect transition="in" filter="blinds(horizontal)">
                                      <p:cBhvr>
                                        <p:cTn id="7" dur="500"/>
                                        <p:tgtEl>
                                          <p:spTgt spid="185369"/>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5358"/>
                                        </p:tgtEl>
                                        <p:attrNameLst>
                                          <p:attrName>style.visibility</p:attrName>
                                        </p:attrNameLst>
                                      </p:cBhvr>
                                      <p:to>
                                        <p:strVal val="visible"/>
                                      </p:to>
                                    </p:set>
                                    <p:animEffect transition="in" filter="blinds(horizontal)">
                                      <p:cBhvr>
                                        <p:cTn id="11" dur="500"/>
                                        <p:tgtEl>
                                          <p:spTgt spid="185358"/>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5364"/>
                                        </p:tgtEl>
                                        <p:attrNameLst>
                                          <p:attrName>style.visibility</p:attrName>
                                        </p:attrNameLst>
                                      </p:cBhvr>
                                      <p:to>
                                        <p:strVal val="visible"/>
                                      </p:to>
                                    </p:set>
                                    <p:animEffect transition="in" filter="wipe(left)">
                                      <p:cBhvr>
                                        <p:cTn id="15" dur="500"/>
                                        <p:tgtEl>
                                          <p:spTgt spid="185364"/>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85359"/>
                                        </p:tgtEl>
                                        <p:attrNameLst>
                                          <p:attrName>style.visibility</p:attrName>
                                        </p:attrNameLst>
                                      </p:cBhvr>
                                      <p:to>
                                        <p:strVal val="visible"/>
                                      </p:to>
                                    </p:set>
                                    <p:animEffect transition="in" filter="blinds(horizontal)">
                                      <p:cBhvr>
                                        <p:cTn id="19" dur="500"/>
                                        <p:tgtEl>
                                          <p:spTgt spid="185359"/>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5365"/>
                                        </p:tgtEl>
                                        <p:attrNameLst>
                                          <p:attrName>style.visibility</p:attrName>
                                        </p:attrNameLst>
                                      </p:cBhvr>
                                      <p:to>
                                        <p:strVal val="visible"/>
                                      </p:to>
                                    </p:set>
                                    <p:animEffect transition="in" filter="wipe(left)">
                                      <p:cBhvr>
                                        <p:cTn id="23" dur="500"/>
                                        <p:tgtEl>
                                          <p:spTgt spid="185365"/>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185360"/>
                                        </p:tgtEl>
                                        <p:attrNameLst>
                                          <p:attrName>style.visibility</p:attrName>
                                        </p:attrNameLst>
                                      </p:cBhvr>
                                      <p:to>
                                        <p:strVal val="visible"/>
                                      </p:to>
                                    </p:set>
                                    <p:animEffect transition="in" filter="blinds(horizontal)">
                                      <p:cBhvr>
                                        <p:cTn id="27" dur="500"/>
                                        <p:tgtEl>
                                          <p:spTgt spid="185360"/>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85366"/>
                                        </p:tgtEl>
                                        <p:attrNameLst>
                                          <p:attrName>style.visibility</p:attrName>
                                        </p:attrNameLst>
                                      </p:cBhvr>
                                      <p:to>
                                        <p:strVal val="visible"/>
                                      </p:to>
                                    </p:set>
                                    <p:animEffect transition="in" filter="wipe(left)">
                                      <p:cBhvr>
                                        <p:cTn id="31" dur="500"/>
                                        <p:tgtEl>
                                          <p:spTgt spid="185366"/>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85361"/>
                                        </p:tgtEl>
                                        <p:attrNameLst>
                                          <p:attrName>style.visibility</p:attrName>
                                        </p:attrNameLst>
                                      </p:cBhvr>
                                      <p:to>
                                        <p:strVal val="visible"/>
                                      </p:to>
                                    </p:set>
                                    <p:animEffect transition="in" filter="blinds(horizontal)">
                                      <p:cBhvr>
                                        <p:cTn id="35" dur="500"/>
                                        <p:tgtEl>
                                          <p:spTgt spid="185361"/>
                                        </p:tgtEl>
                                      </p:cBhvr>
                                    </p:animEffect>
                                  </p:childTnLst>
                                </p:cTn>
                              </p:par>
                            </p:childTnLst>
                          </p:cTn>
                        </p:par>
                        <p:par>
                          <p:cTn id="36" fill="hold" nodeType="afterGroup">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85367"/>
                                        </p:tgtEl>
                                        <p:attrNameLst>
                                          <p:attrName>style.visibility</p:attrName>
                                        </p:attrNameLst>
                                      </p:cBhvr>
                                      <p:to>
                                        <p:strVal val="visible"/>
                                      </p:to>
                                    </p:set>
                                    <p:animEffect transition="in" filter="wipe(left)">
                                      <p:cBhvr>
                                        <p:cTn id="39" dur="500"/>
                                        <p:tgtEl>
                                          <p:spTgt spid="185367"/>
                                        </p:tgtEl>
                                      </p:cBhvr>
                                    </p:animEffect>
                                  </p:childTnLst>
                                </p:cTn>
                              </p:par>
                            </p:childTnLst>
                          </p:cTn>
                        </p:par>
                        <p:par>
                          <p:cTn id="40" fill="hold" nodeType="afterGroup">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185362"/>
                                        </p:tgtEl>
                                        <p:attrNameLst>
                                          <p:attrName>style.visibility</p:attrName>
                                        </p:attrNameLst>
                                      </p:cBhvr>
                                      <p:to>
                                        <p:strVal val="visible"/>
                                      </p:to>
                                    </p:set>
                                    <p:animEffect transition="in" filter="blinds(horizontal)">
                                      <p:cBhvr>
                                        <p:cTn id="43" dur="500"/>
                                        <p:tgtEl>
                                          <p:spTgt spid="185362"/>
                                        </p:tgtEl>
                                      </p:cBhvr>
                                    </p:animEffect>
                                  </p:childTnLst>
                                </p:cTn>
                              </p:par>
                            </p:childTnLst>
                          </p:cTn>
                        </p:par>
                        <p:par>
                          <p:cTn id="44" fill="hold" nodeType="afterGroup">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85368"/>
                                        </p:tgtEl>
                                        <p:attrNameLst>
                                          <p:attrName>style.visibility</p:attrName>
                                        </p:attrNameLst>
                                      </p:cBhvr>
                                      <p:to>
                                        <p:strVal val="visible"/>
                                      </p:to>
                                    </p:set>
                                    <p:animEffect transition="in" filter="wipe(left)">
                                      <p:cBhvr>
                                        <p:cTn id="47" dur="500"/>
                                        <p:tgtEl>
                                          <p:spTgt spid="185368"/>
                                        </p:tgtEl>
                                      </p:cBhvr>
                                    </p:animEffect>
                                  </p:childTnLst>
                                </p:cTn>
                              </p:par>
                            </p:childTnLst>
                          </p:cTn>
                        </p:par>
                        <p:par>
                          <p:cTn id="48" fill="hold" nodeType="afterGroup">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185363"/>
                                        </p:tgtEl>
                                        <p:attrNameLst>
                                          <p:attrName>style.visibility</p:attrName>
                                        </p:attrNameLst>
                                      </p:cBhvr>
                                      <p:to>
                                        <p:strVal val="visible"/>
                                      </p:to>
                                    </p:set>
                                    <p:animEffect transition="in" filter="blinds(horizontal)">
                                      <p:cBhvr>
                                        <p:cTn id="51" dur="500"/>
                                        <p:tgtEl>
                                          <p:spTgt spid="18536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185419"/>
                                        </p:tgtEl>
                                        <p:attrNameLst>
                                          <p:attrName>style.visibility</p:attrName>
                                        </p:attrNameLst>
                                      </p:cBhvr>
                                      <p:to>
                                        <p:strVal val="visible"/>
                                      </p:to>
                                    </p:set>
                                    <p:animEffect transition="in" filter="blinds(horizontal)">
                                      <p:cBhvr>
                                        <p:cTn id="56" dur="500"/>
                                        <p:tgtEl>
                                          <p:spTgt spid="185419"/>
                                        </p:tgtEl>
                                      </p:cBhvr>
                                    </p:animEffect>
                                  </p:childTnLst>
                                </p:cTn>
                              </p:par>
                              <p:par>
                                <p:cTn id="57" presetID="3" presetClass="entr" presetSubtype="10" fill="hold" nodeType="withEffect">
                                  <p:stCondLst>
                                    <p:cond delay="0"/>
                                  </p:stCondLst>
                                  <p:childTnLst>
                                    <p:set>
                                      <p:cBhvr>
                                        <p:cTn id="58" dur="1" fill="hold">
                                          <p:stCondLst>
                                            <p:cond delay="0"/>
                                          </p:stCondLst>
                                        </p:cTn>
                                        <p:tgtEl>
                                          <p:spTgt spid="185420"/>
                                        </p:tgtEl>
                                        <p:attrNameLst>
                                          <p:attrName>style.visibility</p:attrName>
                                        </p:attrNameLst>
                                      </p:cBhvr>
                                      <p:to>
                                        <p:strVal val="visible"/>
                                      </p:to>
                                    </p:set>
                                    <p:animEffect transition="in" filter="blinds(horizontal)">
                                      <p:cBhvr>
                                        <p:cTn id="59" dur="500"/>
                                        <p:tgtEl>
                                          <p:spTgt spid="185420"/>
                                        </p:tgtEl>
                                      </p:cBhvr>
                                    </p:animEffect>
                                  </p:childTnLst>
                                </p:cTn>
                              </p:par>
                              <p:par>
                                <p:cTn id="60" presetID="3" presetClass="entr" presetSubtype="10" fill="hold" nodeType="withEffect">
                                  <p:stCondLst>
                                    <p:cond delay="0"/>
                                  </p:stCondLst>
                                  <p:childTnLst>
                                    <p:set>
                                      <p:cBhvr>
                                        <p:cTn id="61" dur="1" fill="hold">
                                          <p:stCondLst>
                                            <p:cond delay="0"/>
                                          </p:stCondLst>
                                        </p:cTn>
                                        <p:tgtEl>
                                          <p:spTgt spid="185421"/>
                                        </p:tgtEl>
                                        <p:attrNameLst>
                                          <p:attrName>style.visibility</p:attrName>
                                        </p:attrNameLst>
                                      </p:cBhvr>
                                      <p:to>
                                        <p:strVal val="visible"/>
                                      </p:to>
                                    </p:set>
                                    <p:animEffect transition="in" filter="blinds(horizontal)">
                                      <p:cBhvr>
                                        <p:cTn id="62" dur="500"/>
                                        <p:tgtEl>
                                          <p:spTgt spid="185421"/>
                                        </p:tgtEl>
                                      </p:cBhvr>
                                    </p:animEffect>
                                  </p:childTnLst>
                                </p:cTn>
                              </p:par>
                              <p:par>
                                <p:cTn id="63" presetID="3" presetClass="entr" presetSubtype="10" fill="hold" nodeType="withEffect">
                                  <p:stCondLst>
                                    <p:cond delay="0"/>
                                  </p:stCondLst>
                                  <p:childTnLst>
                                    <p:set>
                                      <p:cBhvr>
                                        <p:cTn id="64" dur="1" fill="hold">
                                          <p:stCondLst>
                                            <p:cond delay="0"/>
                                          </p:stCondLst>
                                        </p:cTn>
                                        <p:tgtEl>
                                          <p:spTgt spid="185422"/>
                                        </p:tgtEl>
                                        <p:attrNameLst>
                                          <p:attrName>style.visibility</p:attrName>
                                        </p:attrNameLst>
                                      </p:cBhvr>
                                      <p:to>
                                        <p:strVal val="visible"/>
                                      </p:to>
                                    </p:set>
                                    <p:animEffect transition="in" filter="blinds(horizontal)">
                                      <p:cBhvr>
                                        <p:cTn id="65" dur="500"/>
                                        <p:tgtEl>
                                          <p:spTgt spid="18542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85443"/>
                                        </p:tgtEl>
                                        <p:attrNameLst>
                                          <p:attrName>style.visibility</p:attrName>
                                        </p:attrNameLst>
                                      </p:cBhvr>
                                      <p:to>
                                        <p:strVal val="visible"/>
                                      </p:to>
                                    </p:set>
                                    <p:animEffect transition="in" filter="dissolve">
                                      <p:cBhvr>
                                        <p:cTn id="70" dur="500"/>
                                        <p:tgtEl>
                                          <p:spTgt spid="18544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85370"/>
                                        </p:tgtEl>
                                        <p:attrNameLst>
                                          <p:attrName>style.visibility</p:attrName>
                                        </p:attrNameLst>
                                      </p:cBhvr>
                                      <p:to>
                                        <p:strVal val="visible"/>
                                      </p:to>
                                    </p:set>
                                    <p:animEffect transition="in" filter="blinds(horizontal)">
                                      <p:cBhvr>
                                        <p:cTn id="75" dur="500"/>
                                        <p:tgtEl>
                                          <p:spTgt spid="185370"/>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85372"/>
                                        </p:tgtEl>
                                        <p:attrNameLst>
                                          <p:attrName>style.visibility</p:attrName>
                                        </p:attrNameLst>
                                      </p:cBhvr>
                                      <p:to>
                                        <p:strVal val="visible"/>
                                      </p:to>
                                    </p:set>
                                    <p:animEffect transition="in" filter="blinds(horizontal)">
                                      <p:cBhvr>
                                        <p:cTn id="78" dur="500"/>
                                        <p:tgtEl>
                                          <p:spTgt spid="185372"/>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185375"/>
                                        </p:tgtEl>
                                        <p:attrNameLst>
                                          <p:attrName>style.visibility</p:attrName>
                                        </p:attrNameLst>
                                      </p:cBhvr>
                                      <p:to>
                                        <p:strVal val="visible"/>
                                      </p:to>
                                    </p:set>
                                    <p:animEffect transition="in" filter="blinds(horizontal)">
                                      <p:cBhvr>
                                        <p:cTn id="81" dur="500"/>
                                        <p:tgtEl>
                                          <p:spTgt spid="185375"/>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185377"/>
                                        </p:tgtEl>
                                        <p:attrNameLst>
                                          <p:attrName>style.visibility</p:attrName>
                                        </p:attrNameLst>
                                      </p:cBhvr>
                                      <p:to>
                                        <p:strVal val="visible"/>
                                      </p:to>
                                    </p:set>
                                    <p:animEffect transition="in" filter="blinds(horizontal)">
                                      <p:cBhvr>
                                        <p:cTn id="84" dur="500"/>
                                        <p:tgtEl>
                                          <p:spTgt spid="185377"/>
                                        </p:tgtEl>
                                      </p:cBhvr>
                                    </p:animEffect>
                                  </p:childTnLst>
                                </p:cTn>
                              </p:par>
                            </p:childTnLst>
                          </p:cTn>
                        </p:par>
                        <p:par>
                          <p:cTn id="85" fill="hold" nodeType="afterGroup">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185394"/>
                                        </p:tgtEl>
                                        <p:attrNameLst>
                                          <p:attrName>style.visibility</p:attrName>
                                        </p:attrNameLst>
                                      </p:cBhvr>
                                      <p:to>
                                        <p:strVal val="visible"/>
                                      </p:to>
                                    </p:set>
                                    <p:animEffect transition="in" filter="wipe(left)">
                                      <p:cBhvr>
                                        <p:cTn id="88" dur="500"/>
                                        <p:tgtEl>
                                          <p:spTgt spid="185394"/>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85395"/>
                                        </p:tgtEl>
                                        <p:attrNameLst>
                                          <p:attrName>style.visibility</p:attrName>
                                        </p:attrNameLst>
                                      </p:cBhvr>
                                      <p:to>
                                        <p:strVal val="visible"/>
                                      </p:to>
                                    </p:set>
                                    <p:animEffect transition="in" filter="wipe(left)">
                                      <p:cBhvr>
                                        <p:cTn id="91" dur="500"/>
                                        <p:tgtEl>
                                          <p:spTgt spid="18539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85396"/>
                                        </p:tgtEl>
                                        <p:attrNameLst>
                                          <p:attrName>style.visibility</p:attrName>
                                        </p:attrNameLst>
                                      </p:cBhvr>
                                      <p:to>
                                        <p:strVal val="visible"/>
                                      </p:to>
                                    </p:set>
                                    <p:animEffect transition="in" filter="wipe(left)">
                                      <p:cBhvr>
                                        <p:cTn id="94" dur="500"/>
                                        <p:tgtEl>
                                          <p:spTgt spid="185396"/>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85397"/>
                                        </p:tgtEl>
                                        <p:attrNameLst>
                                          <p:attrName>style.visibility</p:attrName>
                                        </p:attrNameLst>
                                      </p:cBhvr>
                                      <p:to>
                                        <p:strVal val="visible"/>
                                      </p:to>
                                    </p:set>
                                    <p:animEffect transition="in" filter="wipe(left)">
                                      <p:cBhvr>
                                        <p:cTn id="97" dur="500"/>
                                        <p:tgtEl>
                                          <p:spTgt spid="185397"/>
                                        </p:tgtEl>
                                      </p:cBhvr>
                                    </p:animEffect>
                                  </p:childTnLst>
                                </p:cTn>
                              </p:par>
                            </p:childTnLst>
                          </p:cTn>
                        </p:par>
                        <p:par>
                          <p:cTn id="98" fill="hold" nodeType="afterGroup">
                            <p:stCondLst>
                              <p:cond delay="1000"/>
                            </p:stCondLst>
                            <p:childTnLst>
                              <p:par>
                                <p:cTn id="99" presetID="3" presetClass="entr" presetSubtype="10" fill="hold" grpId="0" nodeType="afterEffect">
                                  <p:stCondLst>
                                    <p:cond delay="0"/>
                                  </p:stCondLst>
                                  <p:childTnLst>
                                    <p:set>
                                      <p:cBhvr>
                                        <p:cTn id="100" dur="1" fill="hold">
                                          <p:stCondLst>
                                            <p:cond delay="0"/>
                                          </p:stCondLst>
                                        </p:cTn>
                                        <p:tgtEl>
                                          <p:spTgt spid="185371"/>
                                        </p:tgtEl>
                                        <p:attrNameLst>
                                          <p:attrName>style.visibility</p:attrName>
                                        </p:attrNameLst>
                                      </p:cBhvr>
                                      <p:to>
                                        <p:strVal val="visible"/>
                                      </p:to>
                                    </p:set>
                                    <p:animEffect transition="in" filter="blinds(horizontal)">
                                      <p:cBhvr>
                                        <p:cTn id="101" dur="500"/>
                                        <p:tgtEl>
                                          <p:spTgt spid="185371"/>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185373"/>
                                        </p:tgtEl>
                                        <p:attrNameLst>
                                          <p:attrName>style.visibility</p:attrName>
                                        </p:attrNameLst>
                                      </p:cBhvr>
                                      <p:to>
                                        <p:strVal val="visible"/>
                                      </p:to>
                                    </p:set>
                                    <p:animEffect transition="in" filter="blinds(horizontal)">
                                      <p:cBhvr>
                                        <p:cTn id="104" dur="500"/>
                                        <p:tgtEl>
                                          <p:spTgt spid="185373"/>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185376"/>
                                        </p:tgtEl>
                                        <p:attrNameLst>
                                          <p:attrName>style.visibility</p:attrName>
                                        </p:attrNameLst>
                                      </p:cBhvr>
                                      <p:to>
                                        <p:strVal val="visible"/>
                                      </p:to>
                                    </p:set>
                                    <p:animEffect transition="in" filter="blinds(horizontal)">
                                      <p:cBhvr>
                                        <p:cTn id="107" dur="500"/>
                                        <p:tgtEl>
                                          <p:spTgt spid="185376"/>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185378"/>
                                        </p:tgtEl>
                                        <p:attrNameLst>
                                          <p:attrName>style.visibility</p:attrName>
                                        </p:attrNameLst>
                                      </p:cBhvr>
                                      <p:to>
                                        <p:strVal val="visible"/>
                                      </p:to>
                                    </p:set>
                                    <p:animEffect transition="in" filter="blinds(horizontal)">
                                      <p:cBhvr>
                                        <p:cTn id="110" dur="500"/>
                                        <p:tgtEl>
                                          <p:spTgt spid="18537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185444"/>
                                        </p:tgtEl>
                                        <p:attrNameLst>
                                          <p:attrName>style.visibility</p:attrName>
                                        </p:attrNameLst>
                                      </p:cBhvr>
                                      <p:to>
                                        <p:strVal val="visible"/>
                                      </p:to>
                                    </p:set>
                                    <p:animEffect transition="in" filter="dissolve">
                                      <p:cBhvr>
                                        <p:cTn id="115" dur="500"/>
                                        <p:tgtEl>
                                          <p:spTgt spid="185444"/>
                                        </p:tgtEl>
                                      </p:cBhvr>
                                    </p:animEffect>
                                  </p:childTnLst>
                                </p:cTn>
                              </p:par>
                              <p:par>
                                <p:cTn id="116" presetID="9" presetClass="entr" presetSubtype="0" fill="hold" nodeType="withEffect">
                                  <p:stCondLst>
                                    <p:cond delay="0"/>
                                  </p:stCondLst>
                                  <p:childTnLst>
                                    <p:set>
                                      <p:cBhvr>
                                        <p:cTn id="117" dur="1" fill="hold">
                                          <p:stCondLst>
                                            <p:cond delay="0"/>
                                          </p:stCondLst>
                                        </p:cTn>
                                        <p:tgtEl>
                                          <p:spTgt spid="185445"/>
                                        </p:tgtEl>
                                        <p:attrNameLst>
                                          <p:attrName>style.visibility</p:attrName>
                                        </p:attrNameLst>
                                      </p:cBhvr>
                                      <p:to>
                                        <p:strVal val="visible"/>
                                      </p:to>
                                    </p:set>
                                    <p:animEffect transition="in" filter="dissolve">
                                      <p:cBhvr>
                                        <p:cTn id="118" dur="500"/>
                                        <p:tgtEl>
                                          <p:spTgt spid="185445"/>
                                        </p:tgtEl>
                                      </p:cBhvr>
                                    </p:animEffect>
                                  </p:childTnLst>
                                </p:cTn>
                              </p:par>
                              <p:par>
                                <p:cTn id="119" presetID="9" presetClass="entr" presetSubtype="0" fill="hold" nodeType="withEffect">
                                  <p:stCondLst>
                                    <p:cond delay="0"/>
                                  </p:stCondLst>
                                  <p:childTnLst>
                                    <p:set>
                                      <p:cBhvr>
                                        <p:cTn id="120" dur="1" fill="hold">
                                          <p:stCondLst>
                                            <p:cond delay="0"/>
                                          </p:stCondLst>
                                        </p:cTn>
                                        <p:tgtEl>
                                          <p:spTgt spid="185446"/>
                                        </p:tgtEl>
                                        <p:attrNameLst>
                                          <p:attrName>style.visibility</p:attrName>
                                        </p:attrNameLst>
                                      </p:cBhvr>
                                      <p:to>
                                        <p:strVal val="visible"/>
                                      </p:to>
                                    </p:set>
                                    <p:animEffect transition="in" filter="dissolve">
                                      <p:cBhvr>
                                        <p:cTn id="121" dur="500"/>
                                        <p:tgtEl>
                                          <p:spTgt spid="18544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185355"/>
                                        </p:tgtEl>
                                        <p:attrNameLst>
                                          <p:attrName>style.visibility</p:attrName>
                                        </p:attrNameLst>
                                      </p:cBhvr>
                                      <p:to>
                                        <p:strVal val="visible"/>
                                      </p:to>
                                    </p:set>
                                    <p:animEffect transition="in" filter="blinds(horizontal)">
                                      <p:cBhvr>
                                        <p:cTn id="126" dur="500"/>
                                        <p:tgtEl>
                                          <p:spTgt spid="185355"/>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185354"/>
                                        </p:tgtEl>
                                        <p:attrNameLst>
                                          <p:attrName>style.visibility</p:attrName>
                                        </p:attrNameLst>
                                      </p:cBhvr>
                                      <p:to>
                                        <p:strVal val="visible"/>
                                      </p:to>
                                    </p:set>
                                    <p:animEffect transition="in" filter="blinds(horizontal)">
                                      <p:cBhvr>
                                        <p:cTn id="129" dur="500"/>
                                        <p:tgtEl>
                                          <p:spTgt spid="185354"/>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4" presetClass="entr" presetSubtype="32" fill="hold" grpId="0" nodeType="clickEffect">
                                  <p:stCondLst>
                                    <p:cond delay="0"/>
                                  </p:stCondLst>
                                  <p:childTnLst>
                                    <p:set>
                                      <p:cBhvr>
                                        <p:cTn id="133" dur="1" fill="hold">
                                          <p:stCondLst>
                                            <p:cond delay="0"/>
                                          </p:stCondLst>
                                        </p:cTn>
                                        <p:tgtEl>
                                          <p:spTgt spid="185414"/>
                                        </p:tgtEl>
                                        <p:attrNameLst>
                                          <p:attrName>style.visibility</p:attrName>
                                        </p:attrNameLst>
                                      </p:cBhvr>
                                      <p:to>
                                        <p:strVal val="visible"/>
                                      </p:to>
                                    </p:set>
                                    <p:animEffect transition="in" filter="box(out)">
                                      <p:cBhvr>
                                        <p:cTn id="134" dur="500"/>
                                        <p:tgtEl>
                                          <p:spTgt spid="185414"/>
                                        </p:tgtEl>
                                      </p:cBhvr>
                                    </p:animEffect>
                                  </p:childTnLst>
                                </p:cTn>
                              </p:par>
                              <p:par>
                                <p:cTn id="135" presetID="4" presetClass="entr" presetSubtype="32" fill="hold" grpId="0" nodeType="withEffect">
                                  <p:stCondLst>
                                    <p:cond delay="0"/>
                                  </p:stCondLst>
                                  <p:childTnLst>
                                    <p:set>
                                      <p:cBhvr>
                                        <p:cTn id="136" dur="1" fill="hold">
                                          <p:stCondLst>
                                            <p:cond delay="0"/>
                                          </p:stCondLst>
                                        </p:cTn>
                                        <p:tgtEl>
                                          <p:spTgt spid="185423"/>
                                        </p:tgtEl>
                                        <p:attrNameLst>
                                          <p:attrName>style.visibility</p:attrName>
                                        </p:attrNameLst>
                                      </p:cBhvr>
                                      <p:to>
                                        <p:strVal val="visible"/>
                                      </p:to>
                                    </p:set>
                                    <p:animEffect transition="in" filter="box(out)">
                                      <p:cBhvr>
                                        <p:cTn id="137" dur="500"/>
                                        <p:tgtEl>
                                          <p:spTgt spid="185423"/>
                                        </p:tgtEl>
                                      </p:cBhvr>
                                    </p:animEffect>
                                  </p:childTnLst>
                                </p:cTn>
                              </p:par>
                            </p:childTnLst>
                          </p:cTn>
                        </p:par>
                        <p:par>
                          <p:cTn id="138" fill="hold" nodeType="afterGroup">
                            <p:stCondLst>
                              <p:cond delay="500"/>
                            </p:stCondLst>
                            <p:childTnLst>
                              <p:par>
                                <p:cTn id="139" presetID="64" presetClass="path" presetSubtype="0" accel="50000" decel="50000" fill="hold" grpId="1" nodeType="afterEffect">
                                  <p:stCondLst>
                                    <p:cond delay="0"/>
                                  </p:stCondLst>
                                  <p:childTnLst>
                                    <p:animMotion origin="layout" path="M 0.0026 -1.85185E-6 L 0.0026 -0.12569 " pathEditMode="relative" rAng="0" ptsTypes="AA">
                                      <p:cBhvr>
                                        <p:cTn id="140" dur="1000" fill="hold"/>
                                        <p:tgtEl>
                                          <p:spTgt spid="185371"/>
                                        </p:tgtEl>
                                        <p:attrNameLst>
                                          <p:attrName>ppt_x</p:attrName>
                                          <p:attrName>ppt_y</p:attrName>
                                        </p:attrNameLst>
                                      </p:cBhvr>
                                      <p:rCtr x="0" y="-6296"/>
                                    </p:animMotion>
                                  </p:childTnLst>
                                </p:cTn>
                              </p:par>
                              <p:par>
                                <p:cTn id="141" presetID="42" presetClass="path" presetSubtype="0" accel="50000" decel="50000" fill="hold" grpId="1" nodeType="withEffect">
                                  <p:stCondLst>
                                    <p:cond delay="0"/>
                                  </p:stCondLst>
                                  <p:childTnLst>
                                    <p:animMotion origin="layout" path="M 0.00208 0.00533 L 0.00208 0.12616 " pathEditMode="relative" rAng="0" ptsTypes="AA">
                                      <p:cBhvr>
                                        <p:cTn id="142" dur="1000" fill="hold"/>
                                        <p:tgtEl>
                                          <p:spTgt spid="185373"/>
                                        </p:tgtEl>
                                        <p:attrNameLst>
                                          <p:attrName>ppt_x</p:attrName>
                                          <p:attrName>ppt_y</p:attrName>
                                        </p:attrNameLst>
                                      </p:cBhvr>
                                      <p:rCtr x="0" y="6042"/>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185398"/>
                                        </p:tgtEl>
                                        <p:attrNameLst>
                                          <p:attrName>style.visibility</p:attrName>
                                        </p:attrNameLst>
                                      </p:cBhvr>
                                      <p:to>
                                        <p:strVal val="visible"/>
                                      </p:to>
                                    </p:set>
                                    <p:animEffect transition="in" filter="wipe(left)">
                                      <p:cBhvr>
                                        <p:cTn id="147" dur="500"/>
                                        <p:tgtEl>
                                          <p:spTgt spid="185398"/>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185399"/>
                                        </p:tgtEl>
                                        <p:attrNameLst>
                                          <p:attrName>style.visibility</p:attrName>
                                        </p:attrNameLst>
                                      </p:cBhvr>
                                      <p:to>
                                        <p:strVal val="visible"/>
                                      </p:to>
                                    </p:set>
                                    <p:animEffect transition="in" filter="wipe(left)">
                                      <p:cBhvr>
                                        <p:cTn id="150" dur="500"/>
                                        <p:tgtEl>
                                          <p:spTgt spid="185399"/>
                                        </p:tgtEl>
                                      </p:cBhvr>
                                    </p:animEffect>
                                  </p:childTnLst>
                                </p:cTn>
                              </p:par>
                              <p:par>
                                <p:cTn id="151" presetID="22" presetClass="entr" presetSubtype="8" fill="hold" grpId="0" nodeType="withEffect">
                                  <p:stCondLst>
                                    <p:cond delay="0"/>
                                  </p:stCondLst>
                                  <p:childTnLst>
                                    <p:set>
                                      <p:cBhvr>
                                        <p:cTn id="152" dur="1" fill="hold">
                                          <p:stCondLst>
                                            <p:cond delay="0"/>
                                          </p:stCondLst>
                                        </p:cTn>
                                        <p:tgtEl>
                                          <p:spTgt spid="185400"/>
                                        </p:tgtEl>
                                        <p:attrNameLst>
                                          <p:attrName>style.visibility</p:attrName>
                                        </p:attrNameLst>
                                      </p:cBhvr>
                                      <p:to>
                                        <p:strVal val="visible"/>
                                      </p:to>
                                    </p:set>
                                    <p:animEffect transition="in" filter="wipe(left)">
                                      <p:cBhvr>
                                        <p:cTn id="153" dur="500"/>
                                        <p:tgtEl>
                                          <p:spTgt spid="185400"/>
                                        </p:tgtEl>
                                      </p:cBhvr>
                                    </p:animEffect>
                                  </p:childTnLst>
                                </p:cTn>
                              </p:par>
                              <p:par>
                                <p:cTn id="154" presetID="22" presetClass="entr" presetSubtype="8" fill="hold" grpId="0" nodeType="withEffect">
                                  <p:stCondLst>
                                    <p:cond delay="0"/>
                                  </p:stCondLst>
                                  <p:childTnLst>
                                    <p:set>
                                      <p:cBhvr>
                                        <p:cTn id="155" dur="1" fill="hold">
                                          <p:stCondLst>
                                            <p:cond delay="0"/>
                                          </p:stCondLst>
                                        </p:cTn>
                                        <p:tgtEl>
                                          <p:spTgt spid="185401"/>
                                        </p:tgtEl>
                                        <p:attrNameLst>
                                          <p:attrName>style.visibility</p:attrName>
                                        </p:attrNameLst>
                                      </p:cBhvr>
                                      <p:to>
                                        <p:strVal val="visible"/>
                                      </p:to>
                                    </p:set>
                                    <p:animEffect transition="in" filter="wipe(left)">
                                      <p:cBhvr>
                                        <p:cTn id="156" dur="500"/>
                                        <p:tgtEl>
                                          <p:spTgt spid="185401"/>
                                        </p:tgtEl>
                                      </p:cBhvr>
                                    </p:animEffect>
                                  </p:childTnLst>
                                </p:cTn>
                              </p:par>
                            </p:childTnLst>
                          </p:cTn>
                        </p:par>
                        <p:par>
                          <p:cTn id="157" fill="hold" nodeType="afterGroup">
                            <p:stCondLst>
                              <p:cond delay="500"/>
                            </p:stCondLst>
                            <p:childTnLst>
                              <p:par>
                                <p:cTn id="158" presetID="3" presetClass="entr" presetSubtype="10" fill="hold" grpId="0" nodeType="afterEffect">
                                  <p:stCondLst>
                                    <p:cond delay="0"/>
                                  </p:stCondLst>
                                  <p:childTnLst>
                                    <p:set>
                                      <p:cBhvr>
                                        <p:cTn id="159" dur="1" fill="hold">
                                          <p:stCondLst>
                                            <p:cond delay="0"/>
                                          </p:stCondLst>
                                        </p:cTn>
                                        <p:tgtEl>
                                          <p:spTgt spid="185374"/>
                                        </p:tgtEl>
                                        <p:attrNameLst>
                                          <p:attrName>style.visibility</p:attrName>
                                        </p:attrNameLst>
                                      </p:cBhvr>
                                      <p:to>
                                        <p:strVal val="visible"/>
                                      </p:to>
                                    </p:set>
                                    <p:animEffect transition="in" filter="blinds(horizontal)">
                                      <p:cBhvr>
                                        <p:cTn id="160" dur="500"/>
                                        <p:tgtEl>
                                          <p:spTgt spid="185374"/>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185379"/>
                                        </p:tgtEl>
                                        <p:attrNameLst>
                                          <p:attrName>style.visibility</p:attrName>
                                        </p:attrNameLst>
                                      </p:cBhvr>
                                      <p:to>
                                        <p:strVal val="visible"/>
                                      </p:to>
                                    </p:set>
                                    <p:animEffect transition="in" filter="blinds(horizontal)">
                                      <p:cBhvr>
                                        <p:cTn id="163" dur="500"/>
                                        <p:tgtEl>
                                          <p:spTgt spid="185379"/>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185380"/>
                                        </p:tgtEl>
                                        <p:attrNameLst>
                                          <p:attrName>style.visibility</p:attrName>
                                        </p:attrNameLst>
                                      </p:cBhvr>
                                      <p:to>
                                        <p:strVal val="visible"/>
                                      </p:to>
                                    </p:set>
                                    <p:animEffect transition="in" filter="blinds(horizontal)">
                                      <p:cBhvr>
                                        <p:cTn id="166" dur="500"/>
                                        <p:tgtEl>
                                          <p:spTgt spid="185380"/>
                                        </p:tgtEl>
                                      </p:cBhvr>
                                    </p:animEffect>
                                  </p:childTnLst>
                                </p:cTn>
                              </p:par>
                              <p:par>
                                <p:cTn id="167" presetID="3" presetClass="entr" presetSubtype="10" fill="hold" grpId="0" nodeType="withEffect">
                                  <p:stCondLst>
                                    <p:cond delay="0"/>
                                  </p:stCondLst>
                                  <p:childTnLst>
                                    <p:set>
                                      <p:cBhvr>
                                        <p:cTn id="168" dur="1" fill="hold">
                                          <p:stCondLst>
                                            <p:cond delay="0"/>
                                          </p:stCondLst>
                                        </p:cTn>
                                        <p:tgtEl>
                                          <p:spTgt spid="185381"/>
                                        </p:tgtEl>
                                        <p:attrNameLst>
                                          <p:attrName>style.visibility</p:attrName>
                                        </p:attrNameLst>
                                      </p:cBhvr>
                                      <p:to>
                                        <p:strVal val="visible"/>
                                      </p:to>
                                    </p:set>
                                    <p:animEffect transition="in" filter="blinds(horizontal)">
                                      <p:cBhvr>
                                        <p:cTn id="169" dur="500"/>
                                        <p:tgtEl>
                                          <p:spTgt spid="185381"/>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3" presetClass="entr" presetSubtype="10" fill="hold" grpId="0" nodeType="clickEffect">
                                  <p:stCondLst>
                                    <p:cond delay="0"/>
                                  </p:stCondLst>
                                  <p:childTnLst>
                                    <p:set>
                                      <p:cBhvr>
                                        <p:cTn id="173" dur="1" fill="hold">
                                          <p:stCondLst>
                                            <p:cond delay="0"/>
                                          </p:stCondLst>
                                        </p:cTn>
                                        <p:tgtEl>
                                          <p:spTgt spid="185353"/>
                                        </p:tgtEl>
                                        <p:attrNameLst>
                                          <p:attrName>style.visibility</p:attrName>
                                        </p:attrNameLst>
                                      </p:cBhvr>
                                      <p:to>
                                        <p:strVal val="visible"/>
                                      </p:to>
                                    </p:set>
                                    <p:animEffect transition="in" filter="blinds(horizontal)">
                                      <p:cBhvr>
                                        <p:cTn id="174" dur="500"/>
                                        <p:tgtEl>
                                          <p:spTgt spid="185353"/>
                                        </p:tgtEl>
                                      </p:cBhvr>
                                    </p:animEffect>
                                  </p:childTnLst>
                                </p:cTn>
                              </p:par>
                            </p:childTnLst>
                          </p:cTn>
                        </p:par>
                        <p:par>
                          <p:cTn id="175" fill="hold" nodeType="afterGroup">
                            <p:stCondLst>
                              <p:cond delay="500"/>
                            </p:stCondLst>
                            <p:childTnLst>
                              <p:par>
                                <p:cTn id="176" presetID="4" presetClass="entr" presetSubtype="32" fill="hold" grpId="0" nodeType="afterEffect">
                                  <p:stCondLst>
                                    <p:cond delay="500"/>
                                  </p:stCondLst>
                                  <p:childTnLst>
                                    <p:set>
                                      <p:cBhvr>
                                        <p:cTn id="177" dur="1" fill="hold">
                                          <p:stCondLst>
                                            <p:cond delay="0"/>
                                          </p:stCondLst>
                                        </p:cTn>
                                        <p:tgtEl>
                                          <p:spTgt spid="185415"/>
                                        </p:tgtEl>
                                        <p:attrNameLst>
                                          <p:attrName>style.visibility</p:attrName>
                                        </p:attrNameLst>
                                      </p:cBhvr>
                                      <p:to>
                                        <p:strVal val="visible"/>
                                      </p:to>
                                    </p:set>
                                    <p:animEffect transition="in" filter="box(out)">
                                      <p:cBhvr>
                                        <p:cTn id="178" dur="500"/>
                                        <p:tgtEl>
                                          <p:spTgt spid="185415"/>
                                        </p:tgtEl>
                                      </p:cBhvr>
                                    </p:animEffect>
                                  </p:childTnLst>
                                </p:cTn>
                              </p:par>
                            </p:childTnLst>
                          </p:cTn>
                        </p:par>
                        <p:par>
                          <p:cTn id="179" fill="hold" nodeType="afterGroup">
                            <p:stCondLst>
                              <p:cond delay="1500"/>
                            </p:stCondLst>
                            <p:childTnLst>
                              <p:par>
                                <p:cTn id="180" presetID="64" presetClass="path" presetSubtype="0" accel="50000" decel="50000" fill="hold" grpId="1" nodeType="afterEffect">
                                  <p:stCondLst>
                                    <p:cond delay="0"/>
                                  </p:stCondLst>
                                  <p:childTnLst>
                                    <p:animMotion origin="layout" path="M 1.66667E-6 1.15607E-6 L 1.66667E-6 -0.12578 " pathEditMode="relative" rAng="0" ptsTypes="AA">
                                      <p:cBhvr>
                                        <p:cTn id="181" dur="1000" fill="hold"/>
                                        <p:tgtEl>
                                          <p:spTgt spid="185380"/>
                                        </p:tgtEl>
                                        <p:attrNameLst>
                                          <p:attrName>ppt_x</p:attrName>
                                          <p:attrName>ppt_y</p:attrName>
                                        </p:attrNameLst>
                                      </p:cBhvr>
                                      <p:rCtr x="0" y="-6289"/>
                                    </p:animMotion>
                                  </p:childTnLst>
                                </p:cTn>
                              </p:par>
                              <p:par>
                                <p:cTn id="182" presetID="42" presetClass="path" presetSubtype="0" accel="50000" decel="50000" fill="hold" grpId="1" nodeType="withEffect">
                                  <p:stCondLst>
                                    <p:cond delay="0"/>
                                  </p:stCondLst>
                                  <p:childTnLst>
                                    <p:animMotion origin="layout" path="M 0.00087 0.00532 L 0.00087 0.12624 " pathEditMode="relative" rAng="0" ptsTypes="AA">
                                      <p:cBhvr>
                                        <p:cTn id="183" dur="1000" fill="hold"/>
                                        <p:tgtEl>
                                          <p:spTgt spid="185381"/>
                                        </p:tgtEl>
                                        <p:attrNameLst>
                                          <p:attrName>ppt_x</p:attrName>
                                          <p:attrName>ppt_y</p:attrName>
                                        </p:attrNameLst>
                                      </p:cBhvr>
                                      <p:rCtr x="0" y="6035"/>
                                    </p:animMotion>
                                  </p:childTnLst>
                                </p:cTn>
                              </p:par>
                            </p:childTnLst>
                          </p:cTn>
                        </p:par>
                      </p:childTnLst>
                    </p:cTn>
                  </p:par>
                  <p:par>
                    <p:cTn id="184" fill="hold" nodeType="clickPar">
                      <p:stCondLst>
                        <p:cond delay="indefinite"/>
                      </p:stCondLst>
                      <p:childTnLst>
                        <p:par>
                          <p:cTn id="185" fill="hold" nodeType="withGroup">
                            <p:stCondLst>
                              <p:cond delay="0"/>
                            </p:stCondLst>
                            <p:childTnLst>
                              <p:par>
                                <p:cTn id="186" presetID="9" presetClass="exit" presetSubtype="0" fill="hold" grpId="1" nodeType="clickEffect">
                                  <p:stCondLst>
                                    <p:cond delay="0"/>
                                  </p:stCondLst>
                                  <p:childTnLst>
                                    <p:animEffect transition="out" filter="dissolve">
                                      <p:cBhvr>
                                        <p:cTn id="187" dur="500"/>
                                        <p:tgtEl>
                                          <p:spTgt spid="185443"/>
                                        </p:tgtEl>
                                      </p:cBhvr>
                                    </p:animEffect>
                                    <p:set>
                                      <p:cBhvr>
                                        <p:cTn id="188" dur="1" fill="hold">
                                          <p:stCondLst>
                                            <p:cond delay="499"/>
                                          </p:stCondLst>
                                        </p:cTn>
                                        <p:tgtEl>
                                          <p:spTgt spid="185443"/>
                                        </p:tgtEl>
                                        <p:attrNameLst>
                                          <p:attrName>style.visibility</p:attrName>
                                        </p:attrNameLst>
                                      </p:cBhvr>
                                      <p:to>
                                        <p:strVal val="hidden"/>
                                      </p:to>
                                    </p:set>
                                  </p:childTnLst>
                                </p:cTn>
                              </p:par>
                              <p:par>
                                <p:cTn id="189" presetID="9" presetClass="exit" presetSubtype="0" fill="hold" grpId="1" nodeType="withEffect">
                                  <p:stCondLst>
                                    <p:cond delay="0"/>
                                  </p:stCondLst>
                                  <p:childTnLst>
                                    <p:animEffect transition="out" filter="dissolve">
                                      <p:cBhvr>
                                        <p:cTn id="190" dur="500"/>
                                        <p:tgtEl>
                                          <p:spTgt spid="185444"/>
                                        </p:tgtEl>
                                      </p:cBhvr>
                                    </p:animEffect>
                                    <p:set>
                                      <p:cBhvr>
                                        <p:cTn id="191" dur="1" fill="hold">
                                          <p:stCondLst>
                                            <p:cond delay="499"/>
                                          </p:stCondLst>
                                        </p:cTn>
                                        <p:tgtEl>
                                          <p:spTgt spid="185444"/>
                                        </p:tgtEl>
                                        <p:attrNameLst>
                                          <p:attrName>style.visibility</p:attrName>
                                        </p:attrNameLst>
                                      </p:cBhvr>
                                      <p:to>
                                        <p:strVal val="hidden"/>
                                      </p:to>
                                    </p:set>
                                  </p:childTnLst>
                                </p:cTn>
                              </p:par>
                              <p:par>
                                <p:cTn id="192" presetID="9" presetClass="exit" presetSubtype="0" fill="hold" nodeType="withEffect">
                                  <p:stCondLst>
                                    <p:cond delay="0"/>
                                  </p:stCondLst>
                                  <p:childTnLst>
                                    <p:animEffect transition="out" filter="dissolve">
                                      <p:cBhvr>
                                        <p:cTn id="193" dur="500"/>
                                        <p:tgtEl>
                                          <p:spTgt spid="185445"/>
                                        </p:tgtEl>
                                      </p:cBhvr>
                                    </p:animEffect>
                                    <p:set>
                                      <p:cBhvr>
                                        <p:cTn id="194" dur="1" fill="hold">
                                          <p:stCondLst>
                                            <p:cond delay="499"/>
                                          </p:stCondLst>
                                        </p:cTn>
                                        <p:tgtEl>
                                          <p:spTgt spid="185445"/>
                                        </p:tgtEl>
                                        <p:attrNameLst>
                                          <p:attrName>style.visibility</p:attrName>
                                        </p:attrNameLst>
                                      </p:cBhvr>
                                      <p:to>
                                        <p:strVal val="hidden"/>
                                      </p:to>
                                    </p:set>
                                  </p:childTnLst>
                                </p:cTn>
                              </p:par>
                              <p:par>
                                <p:cTn id="195" presetID="9" presetClass="exit" presetSubtype="0" fill="hold" nodeType="withEffect">
                                  <p:stCondLst>
                                    <p:cond delay="0"/>
                                  </p:stCondLst>
                                  <p:childTnLst>
                                    <p:animEffect transition="out" filter="dissolve">
                                      <p:cBhvr>
                                        <p:cTn id="196" dur="500"/>
                                        <p:tgtEl>
                                          <p:spTgt spid="185446"/>
                                        </p:tgtEl>
                                      </p:cBhvr>
                                    </p:animEffect>
                                    <p:set>
                                      <p:cBhvr>
                                        <p:cTn id="197" dur="1" fill="hold">
                                          <p:stCondLst>
                                            <p:cond delay="499"/>
                                          </p:stCondLst>
                                        </p:cTn>
                                        <p:tgtEl>
                                          <p:spTgt spid="185446"/>
                                        </p:tgtEl>
                                        <p:attrNameLst>
                                          <p:attrName>style.visibility</p:attrName>
                                        </p:attrNameLst>
                                      </p:cBhvr>
                                      <p:to>
                                        <p:strVal val="hidden"/>
                                      </p:to>
                                    </p:set>
                                  </p:childTnLst>
                                </p:cTn>
                              </p:par>
                            </p:childTnLst>
                          </p:cTn>
                        </p:par>
                        <p:par>
                          <p:cTn id="198" fill="hold" nodeType="afterGroup">
                            <p:stCondLst>
                              <p:cond delay="500"/>
                            </p:stCondLst>
                            <p:childTnLst>
                              <p:par>
                                <p:cTn id="199" presetID="22" presetClass="entr" presetSubtype="8" fill="hold" grpId="0" nodeType="afterEffect">
                                  <p:stCondLst>
                                    <p:cond delay="0"/>
                                  </p:stCondLst>
                                  <p:childTnLst>
                                    <p:set>
                                      <p:cBhvr>
                                        <p:cTn id="200" dur="1" fill="hold">
                                          <p:stCondLst>
                                            <p:cond delay="0"/>
                                          </p:stCondLst>
                                        </p:cTn>
                                        <p:tgtEl>
                                          <p:spTgt spid="185402"/>
                                        </p:tgtEl>
                                        <p:attrNameLst>
                                          <p:attrName>style.visibility</p:attrName>
                                        </p:attrNameLst>
                                      </p:cBhvr>
                                      <p:to>
                                        <p:strVal val="visible"/>
                                      </p:to>
                                    </p:set>
                                    <p:animEffect transition="in" filter="wipe(left)">
                                      <p:cBhvr>
                                        <p:cTn id="201" dur="500"/>
                                        <p:tgtEl>
                                          <p:spTgt spid="185402"/>
                                        </p:tgtEl>
                                      </p:cBhvr>
                                    </p:animEffect>
                                  </p:childTnLst>
                                </p:cTn>
                              </p:par>
                              <p:par>
                                <p:cTn id="202" presetID="22" presetClass="entr" presetSubtype="8" fill="hold" grpId="0" nodeType="withEffect">
                                  <p:stCondLst>
                                    <p:cond delay="0"/>
                                  </p:stCondLst>
                                  <p:childTnLst>
                                    <p:set>
                                      <p:cBhvr>
                                        <p:cTn id="203" dur="1" fill="hold">
                                          <p:stCondLst>
                                            <p:cond delay="0"/>
                                          </p:stCondLst>
                                        </p:cTn>
                                        <p:tgtEl>
                                          <p:spTgt spid="185403"/>
                                        </p:tgtEl>
                                        <p:attrNameLst>
                                          <p:attrName>style.visibility</p:attrName>
                                        </p:attrNameLst>
                                      </p:cBhvr>
                                      <p:to>
                                        <p:strVal val="visible"/>
                                      </p:to>
                                    </p:set>
                                    <p:animEffect transition="in" filter="wipe(left)">
                                      <p:cBhvr>
                                        <p:cTn id="204" dur="500"/>
                                        <p:tgtEl>
                                          <p:spTgt spid="185403"/>
                                        </p:tgtEl>
                                      </p:cBhvr>
                                    </p:animEffect>
                                  </p:childTnLst>
                                </p:cTn>
                              </p:par>
                              <p:par>
                                <p:cTn id="205" presetID="22" presetClass="entr" presetSubtype="8" fill="hold" grpId="0" nodeType="withEffect">
                                  <p:stCondLst>
                                    <p:cond delay="0"/>
                                  </p:stCondLst>
                                  <p:childTnLst>
                                    <p:set>
                                      <p:cBhvr>
                                        <p:cTn id="206" dur="1" fill="hold">
                                          <p:stCondLst>
                                            <p:cond delay="0"/>
                                          </p:stCondLst>
                                        </p:cTn>
                                        <p:tgtEl>
                                          <p:spTgt spid="185404"/>
                                        </p:tgtEl>
                                        <p:attrNameLst>
                                          <p:attrName>style.visibility</p:attrName>
                                        </p:attrNameLst>
                                      </p:cBhvr>
                                      <p:to>
                                        <p:strVal val="visible"/>
                                      </p:to>
                                    </p:set>
                                    <p:animEffect transition="in" filter="wipe(left)">
                                      <p:cBhvr>
                                        <p:cTn id="207" dur="500"/>
                                        <p:tgtEl>
                                          <p:spTgt spid="185404"/>
                                        </p:tgtEl>
                                      </p:cBhvr>
                                    </p:animEffect>
                                  </p:childTnLst>
                                </p:cTn>
                              </p:par>
                              <p:par>
                                <p:cTn id="208" presetID="22" presetClass="entr" presetSubtype="8" fill="hold" grpId="0" nodeType="withEffect">
                                  <p:stCondLst>
                                    <p:cond delay="0"/>
                                  </p:stCondLst>
                                  <p:childTnLst>
                                    <p:set>
                                      <p:cBhvr>
                                        <p:cTn id="209" dur="1" fill="hold">
                                          <p:stCondLst>
                                            <p:cond delay="0"/>
                                          </p:stCondLst>
                                        </p:cTn>
                                        <p:tgtEl>
                                          <p:spTgt spid="185405"/>
                                        </p:tgtEl>
                                        <p:attrNameLst>
                                          <p:attrName>style.visibility</p:attrName>
                                        </p:attrNameLst>
                                      </p:cBhvr>
                                      <p:to>
                                        <p:strVal val="visible"/>
                                      </p:to>
                                    </p:set>
                                    <p:animEffect transition="in" filter="wipe(left)">
                                      <p:cBhvr>
                                        <p:cTn id="210" dur="500"/>
                                        <p:tgtEl>
                                          <p:spTgt spid="185405"/>
                                        </p:tgtEl>
                                      </p:cBhvr>
                                    </p:animEffect>
                                  </p:childTnLst>
                                </p:cTn>
                              </p:par>
                            </p:childTnLst>
                          </p:cTn>
                        </p:par>
                        <p:par>
                          <p:cTn id="211" fill="hold" nodeType="afterGroup">
                            <p:stCondLst>
                              <p:cond delay="1000"/>
                            </p:stCondLst>
                            <p:childTnLst>
                              <p:par>
                                <p:cTn id="212" presetID="3" presetClass="entr" presetSubtype="10" fill="hold" grpId="0" nodeType="afterEffect">
                                  <p:stCondLst>
                                    <p:cond delay="0"/>
                                  </p:stCondLst>
                                  <p:childTnLst>
                                    <p:set>
                                      <p:cBhvr>
                                        <p:cTn id="213" dur="1" fill="hold">
                                          <p:stCondLst>
                                            <p:cond delay="0"/>
                                          </p:stCondLst>
                                        </p:cTn>
                                        <p:tgtEl>
                                          <p:spTgt spid="185382"/>
                                        </p:tgtEl>
                                        <p:attrNameLst>
                                          <p:attrName>style.visibility</p:attrName>
                                        </p:attrNameLst>
                                      </p:cBhvr>
                                      <p:to>
                                        <p:strVal val="visible"/>
                                      </p:to>
                                    </p:set>
                                    <p:animEffect transition="in" filter="blinds(horizontal)">
                                      <p:cBhvr>
                                        <p:cTn id="214" dur="500"/>
                                        <p:tgtEl>
                                          <p:spTgt spid="185382"/>
                                        </p:tgtEl>
                                      </p:cBhvr>
                                    </p:animEffect>
                                  </p:childTnLst>
                                </p:cTn>
                              </p:par>
                              <p:par>
                                <p:cTn id="215" presetID="3" presetClass="entr" presetSubtype="10" fill="hold" grpId="0" nodeType="withEffect">
                                  <p:stCondLst>
                                    <p:cond delay="0"/>
                                  </p:stCondLst>
                                  <p:childTnLst>
                                    <p:set>
                                      <p:cBhvr>
                                        <p:cTn id="216" dur="1" fill="hold">
                                          <p:stCondLst>
                                            <p:cond delay="0"/>
                                          </p:stCondLst>
                                        </p:cTn>
                                        <p:tgtEl>
                                          <p:spTgt spid="185383"/>
                                        </p:tgtEl>
                                        <p:attrNameLst>
                                          <p:attrName>style.visibility</p:attrName>
                                        </p:attrNameLst>
                                      </p:cBhvr>
                                      <p:to>
                                        <p:strVal val="visible"/>
                                      </p:to>
                                    </p:set>
                                    <p:animEffect transition="in" filter="blinds(horizontal)">
                                      <p:cBhvr>
                                        <p:cTn id="217" dur="500"/>
                                        <p:tgtEl>
                                          <p:spTgt spid="185383"/>
                                        </p:tgtEl>
                                      </p:cBhvr>
                                    </p:animEffect>
                                  </p:childTnLst>
                                </p:cTn>
                              </p:par>
                              <p:par>
                                <p:cTn id="218" presetID="3" presetClass="entr" presetSubtype="10" fill="hold" grpId="0" nodeType="withEffect">
                                  <p:stCondLst>
                                    <p:cond delay="0"/>
                                  </p:stCondLst>
                                  <p:childTnLst>
                                    <p:set>
                                      <p:cBhvr>
                                        <p:cTn id="219" dur="1" fill="hold">
                                          <p:stCondLst>
                                            <p:cond delay="0"/>
                                          </p:stCondLst>
                                        </p:cTn>
                                        <p:tgtEl>
                                          <p:spTgt spid="185384"/>
                                        </p:tgtEl>
                                        <p:attrNameLst>
                                          <p:attrName>style.visibility</p:attrName>
                                        </p:attrNameLst>
                                      </p:cBhvr>
                                      <p:to>
                                        <p:strVal val="visible"/>
                                      </p:to>
                                    </p:set>
                                    <p:animEffect transition="in" filter="blinds(horizontal)">
                                      <p:cBhvr>
                                        <p:cTn id="220" dur="500"/>
                                        <p:tgtEl>
                                          <p:spTgt spid="185384"/>
                                        </p:tgtEl>
                                      </p:cBhvr>
                                    </p:animEffect>
                                  </p:childTnLst>
                                </p:cTn>
                              </p:par>
                              <p:par>
                                <p:cTn id="221" presetID="3" presetClass="entr" presetSubtype="10" fill="hold" grpId="0" nodeType="withEffect">
                                  <p:stCondLst>
                                    <p:cond delay="0"/>
                                  </p:stCondLst>
                                  <p:childTnLst>
                                    <p:set>
                                      <p:cBhvr>
                                        <p:cTn id="222" dur="1" fill="hold">
                                          <p:stCondLst>
                                            <p:cond delay="0"/>
                                          </p:stCondLst>
                                        </p:cTn>
                                        <p:tgtEl>
                                          <p:spTgt spid="185385"/>
                                        </p:tgtEl>
                                        <p:attrNameLst>
                                          <p:attrName>style.visibility</p:attrName>
                                        </p:attrNameLst>
                                      </p:cBhvr>
                                      <p:to>
                                        <p:strVal val="visible"/>
                                      </p:to>
                                    </p:set>
                                    <p:animEffect transition="in" filter="blinds(horizontal)">
                                      <p:cBhvr>
                                        <p:cTn id="223" dur="500"/>
                                        <p:tgtEl>
                                          <p:spTgt spid="185385"/>
                                        </p:tgtEl>
                                      </p:cBhvr>
                                    </p:animEffect>
                                  </p:childTnLst>
                                </p:cTn>
                              </p:par>
                            </p:childTnLst>
                          </p:cTn>
                        </p:par>
                        <p:par>
                          <p:cTn id="224" fill="hold" nodeType="afterGroup">
                            <p:stCondLst>
                              <p:cond delay="1500"/>
                            </p:stCondLst>
                            <p:childTnLst>
                              <p:par>
                                <p:cTn id="225" presetID="3" presetClass="entr" presetSubtype="10" fill="hold" grpId="0" nodeType="afterEffect">
                                  <p:stCondLst>
                                    <p:cond delay="0"/>
                                  </p:stCondLst>
                                  <p:childTnLst>
                                    <p:set>
                                      <p:cBhvr>
                                        <p:cTn id="226" dur="1" fill="hold">
                                          <p:stCondLst>
                                            <p:cond delay="0"/>
                                          </p:stCondLst>
                                        </p:cTn>
                                        <p:tgtEl>
                                          <p:spTgt spid="185352"/>
                                        </p:tgtEl>
                                        <p:attrNameLst>
                                          <p:attrName>style.visibility</p:attrName>
                                        </p:attrNameLst>
                                      </p:cBhvr>
                                      <p:to>
                                        <p:strVal val="visible"/>
                                      </p:to>
                                    </p:set>
                                    <p:animEffect transition="in" filter="blinds(horizontal)">
                                      <p:cBhvr>
                                        <p:cTn id="227" dur="500"/>
                                        <p:tgtEl>
                                          <p:spTgt spid="185352"/>
                                        </p:tgtEl>
                                      </p:cBhvr>
                                    </p:animEffect>
                                  </p:childTnLst>
                                </p:cTn>
                              </p:par>
                              <p:par>
                                <p:cTn id="228" presetID="3" presetClass="entr" presetSubtype="10" fill="hold" grpId="0" nodeType="withEffect">
                                  <p:stCondLst>
                                    <p:cond delay="0"/>
                                  </p:stCondLst>
                                  <p:childTnLst>
                                    <p:set>
                                      <p:cBhvr>
                                        <p:cTn id="229" dur="1" fill="hold">
                                          <p:stCondLst>
                                            <p:cond delay="0"/>
                                          </p:stCondLst>
                                        </p:cTn>
                                        <p:tgtEl>
                                          <p:spTgt spid="185351"/>
                                        </p:tgtEl>
                                        <p:attrNameLst>
                                          <p:attrName>style.visibility</p:attrName>
                                        </p:attrNameLst>
                                      </p:cBhvr>
                                      <p:to>
                                        <p:strVal val="visible"/>
                                      </p:to>
                                    </p:set>
                                    <p:animEffect transition="in" filter="blinds(horizontal)">
                                      <p:cBhvr>
                                        <p:cTn id="230" dur="500"/>
                                        <p:tgtEl>
                                          <p:spTgt spid="185351"/>
                                        </p:tgtEl>
                                      </p:cBhvr>
                                    </p:animEffect>
                                  </p:childTnLst>
                                </p:cTn>
                              </p:par>
                            </p:childTnLst>
                          </p:cTn>
                        </p:par>
                        <p:par>
                          <p:cTn id="231" fill="hold" nodeType="afterGroup">
                            <p:stCondLst>
                              <p:cond delay="2000"/>
                            </p:stCondLst>
                            <p:childTnLst>
                              <p:par>
                                <p:cTn id="232" presetID="4" presetClass="entr" presetSubtype="32" fill="hold" grpId="0" nodeType="afterEffect">
                                  <p:stCondLst>
                                    <p:cond delay="500"/>
                                  </p:stCondLst>
                                  <p:childTnLst>
                                    <p:set>
                                      <p:cBhvr>
                                        <p:cTn id="233" dur="1" fill="hold">
                                          <p:stCondLst>
                                            <p:cond delay="0"/>
                                          </p:stCondLst>
                                        </p:cTn>
                                        <p:tgtEl>
                                          <p:spTgt spid="185416"/>
                                        </p:tgtEl>
                                        <p:attrNameLst>
                                          <p:attrName>style.visibility</p:attrName>
                                        </p:attrNameLst>
                                      </p:cBhvr>
                                      <p:to>
                                        <p:strVal val="visible"/>
                                      </p:to>
                                    </p:set>
                                    <p:animEffect transition="in" filter="box(out)">
                                      <p:cBhvr>
                                        <p:cTn id="234" dur="500"/>
                                        <p:tgtEl>
                                          <p:spTgt spid="185416"/>
                                        </p:tgtEl>
                                      </p:cBhvr>
                                    </p:animEffect>
                                  </p:childTnLst>
                                </p:cTn>
                              </p:par>
                              <p:par>
                                <p:cTn id="235" presetID="4" presetClass="entr" presetSubtype="32" fill="hold" grpId="0" nodeType="withEffect">
                                  <p:stCondLst>
                                    <p:cond delay="500"/>
                                  </p:stCondLst>
                                  <p:childTnLst>
                                    <p:set>
                                      <p:cBhvr>
                                        <p:cTn id="236" dur="1" fill="hold">
                                          <p:stCondLst>
                                            <p:cond delay="0"/>
                                          </p:stCondLst>
                                        </p:cTn>
                                        <p:tgtEl>
                                          <p:spTgt spid="185417"/>
                                        </p:tgtEl>
                                        <p:attrNameLst>
                                          <p:attrName>style.visibility</p:attrName>
                                        </p:attrNameLst>
                                      </p:cBhvr>
                                      <p:to>
                                        <p:strVal val="visible"/>
                                      </p:to>
                                    </p:set>
                                    <p:animEffect transition="in" filter="box(out)">
                                      <p:cBhvr>
                                        <p:cTn id="237" dur="500"/>
                                        <p:tgtEl>
                                          <p:spTgt spid="185417"/>
                                        </p:tgtEl>
                                      </p:cBhvr>
                                    </p:animEffect>
                                  </p:childTnLst>
                                </p:cTn>
                              </p:par>
                            </p:childTnLst>
                          </p:cTn>
                        </p:par>
                        <p:par>
                          <p:cTn id="238" fill="hold" nodeType="afterGroup">
                            <p:stCondLst>
                              <p:cond delay="3000"/>
                            </p:stCondLst>
                            <p:childTnLst>
                              <p:par>
                                <p:cTn id="239" presetID="64" presetClass="path" presetSubtype="0" accel="50000" decel="50000" fill="hold" grpId="1" nodeType="afterEffect">
                                  <p:stCondLst>
                                    <p:cond delay="0"/>
                                  </p:stCondLst>
                                  <p:childTnLst>
                                    <p:animMotion origin="layout" path="M 1.66667E-6 1.15607E-6 L 1.66667E-6 -0.12578 " pathEditMode="relative" rAng="0" ptsTypes="AA">
                                      <p:cBhvr>
                                        <p:cTn id="240" dur="1000" fill="hold"/>
                                        <p:tgtEl>
                                          <p:spTgt spid="185382"/>
                                        </p:tgtEl>
                                        <p:attrNameLst>
                                          <p:attrName>ppt_x</p:attrName>
                                          <p:attrName>ppt_y</p:attrName>
                                        </p:attrNameLst>
                                      </p:cBhvr>
                                      <p:rCtr x="0" y="-6289"/>
                                    </p:animMotion>
                                  </p:childTnLst>
                                </p:cTn>
                              </p:par>
                              <p:par>
                                <p:cTn id="241" presetID="42" presetClass="path" presetSubtype="0" accel="50000" decel="50000" fill="hold" grpId="1" nodeType="withEffect">
                                  <p:stCondLst>
                                    <p:cond delay="0"/>
                                  </p:stCondLst>
                                  <p:childTnLst>
                                    <p:animMotion origin="layout" path="M 0.00087 0.00532 L 0.00087 0.12624 " pathEditMode="relative" rAng="0" ptsTypes="AA">
                                      <p:cBhvr>
                                        <p:cTn id="242" dur="1000" fill="hold"/>
                                        <p:tgtEl>
                                          <p:spTgt spid="185383"/>
                                        </p:tgtEl>
                                        <p:attrNameLst>
                                          <p:attrName>ppt_x</p:attrName>
                                          <p:attrName>ppt_y</p:attrName>
                                        </p:attrNameLst>
                                      </p:cBhvr>
                                      <p:rCtr x="0" y="6035"/>
                                    </p:animMotion>
                                  </p:childTnLst>
                                </p:cTn>
                              </p:par>
                              <p:par>
                                <p:cTn id="243" presetID="42" presetClass="path" presetSubtype="0" accel="50000" decel="50000" fill="hold" grpId="1" nodeType="withEffect">
                                  <p:stCondLst>
                                    <p:cond delay="0"/>
                                  </p:stCondLst>
                                  <p:childTnLst>
                                    <p:animMotion origin="layout" path="M 0.00087 0.00532 L 0.00087 0.12624 " pathEditMode="relative" rAng="0" ptsTypes="AA">
                                      <p:cBhvr>
                                        <p:cTn id="244" dur="1000" fill="hold"/>
                                        <p:tgtEl>
                                          <p:spTgt spid="185384"/>
                                        </p:tgtEl>
                                        <p:attrNameLst>
                                          <p:attrName>ppt_x</p:attrName>
                                          <p:attrName>ppt_y</p:attrName>
                                        </p:attrNameLst>
                                      </p:cBhvr>
                                      <p:rCtr x="0" y="6035"/>
                                    </p:animMotion>
                                  </p:childTnLst>
                                </p:cTn>
                              </p:par>
                              <p:par>
                                <p:cTn id="245" presetID="64" presetClass="path" presetSubtype="0" accel="50000" decel="50000" fill="hold" grpId="1" nodeType="withEffect">
                                  <p:stCondLst>
                                    <p:cond delay="0"/>
                                  </p:stCondLst>
                                  <p:childTnLst>
                                    <p:animMotion origin="layout" path="M 1.66667E-6 1.15607E-6 L 1.66667E-6 -0.12578 " pathEditMode="relative" rAng="0" ptsTypes="AA">
                                      <p:cBhvr>
                                        <p:cTn id="246" dur="1000" fill="hold"/>
                                        <p:tgtEl>
                                          <p:spTgt spid="185385"/>
                                        </p:tgtEl>
                                        <p:attrNameLst>
                                          <p:attrName>ppt_x</p:attrName>
                                          <p:attrName>ppt_y</p:attrName>
                                        </p:attrNameLst>
                                      </p:cBhvr>
                                      <p:rCtr x="0" y="-6289"/>
                                    </p:animMotion>
                                  </p:childTnLst>
                                </p:cTn>
                              </p:par>
                            </p:childTnLst>
                          </p:cTn>
                        </p:par>
                        <p:par>
                          <p:cTn id="247" fill="hold" nodeType="afterGroup">
                            <p:stCondLst>
                              <p:cond delay="4000"/>
                            </p:stCondLst>
                            <p:childTnLst>
                              <p:par>
                                <p:cTn id="248" presetID="22" presetClass="entr" presetSubtype="8" fill="hold" grpId="0" nodeType="afterEffect">
                                  <p:stCondLst>
                                    <p:cond delay="0"/>
                                  </p:stCondLst>
                                  <p:childTnLst>
                                    <p:set>
                                      <p:cBhvr>
                                        <p:cTn id="249" dur="1" fill="hold">
                                          <p:stCondLst>
                                            <p:cond delay="0"/>
                                          </p:stCondLst>
                                        </p:cTn>
                                        <p:tgtEl>
                                          <p:spTgt spid="185406"/>
                                        </p:tgtEl>
                                        <p:attrNameLst>
                                          <p:attrName>style.visibility</p:attrName>
                                        </p:attrNameLst>
                                      </p:cBhvr>
                                      <p:to>
                                        <p:strVal val="visible"/>
                                      </p:to>
                                    </p:set>
                                    <p:animEffect transition="in" filter="wipe(left)">
                                      <p:cBhvr>
                                        <p:cTn id="250" dur="500"/>
                                        <p:tgtEl>
                                          <p:spTgt spid="185406"/>
                                        </p:tgtEl>
                                      </p:cBhvr>
                                    </p:animEffect>
                                  </p:childTnLst>
                                </p:cTn>
                              </p:par>
                              <p:par>
                                <p:cTn id="251" presetID="22" presetClass="entr" presetSubtype="8" fill="hold" grpId="0" nodeType="withEffect">
                                  <p:stCondLst>
                                    <p:cond delay="0"/>
                                  </p:stCondLst>
                                  <p:childTnLst>
                                    <p:set>
                                      <p:cBhvr>
                                        <p:cTn id="252" dur="1" fill="hold">
                                          <p:stCondLst>
                                            <p:cond delay="0"/>
                                          </p:stCondLst>
                                        </p:cTn>
                                        <p:tgtEl>
                                          <p:spTgt spid="185407"/>
                                        </p:tgtEl>
                                        <p:attrNameLst>
                                          <p:attrName>style.visibility</p:attrName>
                                        </p:attrNameLst>
                                      </p:cBhvr>
                                      <p:to>
                                        <p:strVal val="visible"/>
                                      </p:to>
                                    </p:set>
                                    <p:animEffect transition="in" filter="wipe(left)">
                                      <p:cBhvr>
                                        <p:cTn id="253" dur="500"/>
                                        <p:tgtEl>
                                          <p:spTgt spid="185407"/>
                                        </p:tgtEl>
                                      </p:cBhvr>
                                    </p:animEffect>
                                  </p:childTnLst>
                                </p:cTn>
                              </p:par>
                              <p:par>
                                <p:cTn id="254" presetID="22" presetClass="entr" presetSubtype="8" fill="hold" grpId="0" nodeType="withEffect">
                                  <p:stCondLst>
                                    <p:cond delay="0"/>
                                  </p:stCondLst>
                                  <p:childTnLst>
                                    <p:set>
                                      <p:cBhvr>
                                        <p:cTn id="255" dur="1" fill="hold">
                                          <p:stCondLst>
                                            <p:cond delay="0"/>
                                          </p:stCondLst>
                                        </p:cTn>
                                        <p:tgtEl>
                                          <p:spTgt spid="185408"/>
                                        </p:tgtEl>
                                        <p:attrNameLst>
                                          <p:attrName>style.visibility</p:attrName>
                                        </p:attrNameLst>
                                      </p:cBhvr>
                                      <p:to>
                                        <p:strVal val="visible"/>
                                      </p:to>
                                    </p:set>
                                    <p:animEffect transition="in" filter="wipe(left)">
                                      <p:cBhvr>
                                        <p:cTn id="256" dur="500"/>
                                        <p:tgtEl>
                                          <p:spTgt spid="185408"/>
                                        </p:tgtEl>
                                      </p:cBhvr>
                                    </p:animEffect>
                                  </p:childTnLst>
                                </p:cTn>
                              </p:par>
                              <p:par>
                                <p:cTn id="257" presetID="22" presetClass="entr" presetSubtype="8" fill="hold" grpId="0" nodeType="withEffect">
                                  <p:stCondLst>
                                    <p:cond delay="0"/>
                                  </p:stCondLst>
                                  <p:childTnLst>
                                    <p:set>
                                      <p:cBhvr>
                                        <p:cTn id="258" dur="1" fill="hold">
                                          <p:stCondLst>
                                            <p:cond delay="0"/>
                                          </p:stCondLst>
                                        </p:cTn>
                                        <p:tgtEl>
                                          <p:spTgt spid="185409"/>
                                        </p:tgtEl>
                                        <p:attrNameLst>
                                          <p:attrName>style.visibility</p:attrName>
                                        </p:attrNameLst>
                                      </p:cBhvr>
                                      <p:to>
                                        <p:strVal val="visible"/>
                                      </p:to>
                                    </p:set>
                                    <p:animEffect transition="in" filter="wipe(left)">
                                      <p:cBhvr>
                                        <p:cTn id="259" dur="500"/>
                                        <p:tgtEl>
                                          <p:spTgt spid="185409"/>
                                        </p:tgtEl>
                                      </p:cBhvr>
                                    </p:animEffect>
                                  </p:childTnLst>
                                </p:cTn>
                              </p:par>
                            </p:childTnLst>
                          </p:cTn>
                        </p:par>
                        <p:par>
                          <p:cTn id="260" fill="hold" nodeType="afterGroup">
                            <p:stCondLst>
                              <p:cond delay="4500"/>
                            </p:stCondLst>
                            <p:childTnLst>
                              <p:par>
                                <p:cTn id="261" presetID="3" presetClass="entr" presetSubtype="10" fill="hold" grpId="0" nodeType="afterEffect">
                                  <p:stCondLst>
                                    <p:cond delay="0"/>
                                  </p:stCondLst>
                                  <p:childTnLst>
                                    <p:set>
                                      <p:cBhvr>
                                        <p:cTn id="262" dur="1" fill="hold">
                                          <p:stCondLst>
                                            <p:cond delay="0"/>
                                          </p:stCondLst>
                                        </p:cTn>
                                        <p:tgtEl>
                                          <p:spTgt spid="185386"/>
                                        </p:tgtEl>
                                        <p:attrNameLst>
                                          <p:attrName>style.visibility</p:attrName>
                                        </p:attrNameLst>
                                      </p:cBhvr>
                                      <p:to>
                                        <p:strVal val="visible"/>
                                      </p:to>
                                    </p:set>
                                    <p:animEffect transition="in" filter="blinds(horizontal)">
                                      <p:cBhvr>
                                        <p:cTn id="263" dur="500"/>
                                        <p:tgtEl>
                                          <p:spTgt spid="185386"/>
                                        </p:tgtEl>
                                      </p:cBhvr>
                                    </p:animEffect>
                                  </p:childTnLst>
                                </p:cTn>
                              </p:par>
                              <p:par>
                                <p:cTn id="264" presetID="3" presetClass="entr" presetSubtype="10" fill="hold" grpId="0" nodeType="withEffect">
                                  <p:stCondLst>
                                    <p:cond delay="0"/>
                                  </p:stCondLst>
                                  <p:childTnLst>
                                    <p:set>
                                      <p:cBhvr>
                                        <p:cTn id="265" dur="1" fill="hold">
                                          <p:stCondLst>
                                            <p:cond delay="0"/>
                                          </p:stCondLst>
                                        </p:cTn>
                                        <p:tgtEl>
                                          <p:spTgt spid="185387"/>
                                        </p:tgtEl>
                                        <p:attrNameLst>
                                          <p:attrName>style.visibility</p:attrName>
                                        </p:attrNameLst>
                                      </p:cBhvr>
                                      <p:to>
                                        <p:strVal val="visible"/>
                                      </p:to>
                                    </p:set>
                                    <p:animEffect transition="in" filter="blinds(horizontal)">
                                      <p:cBhvr>
                                        <p:cTn id="266" dur="500"/>
                                        <p:tgtEl>
                                          <p:spTgt spid="185387"/>
                                        </p:tgtEl>
                                      </p:cBhvr>
                                    </p:animEffect>
                                  </p:childTnLst>
                                </p:cTn>
                              </p:par>
                              <p:par>
                                <p:cTn id="267" presetID="3" presetClass="entr" presetSubtype="10" fill="hold" grpId="0" nodeType="withEffect">
                                  <p:stCondLst>
                                    <p:cond delay="0"/>
                                  </p:stCondLst>
                                  <p:childTnLst>
                                    <p:set>
                                      <p:cBhvr>
                                        <p:cTn id="268" dur="1" fill="hold">
                                          <p:stCondLst>
                                            <p:cond delay="0"/>
                                          </p:stCondLst>
                                        </p:cTn>
                                        <p:tgtEl>
                                          <p:spTgt spid="185388"/>
                                        </p:tgtEl>
                                        <p:attrNameLst>
                                          <p:attrName>style.visibility</p:attrName>
                                        </p:attrNameLst>
                                      </p:cBhvr>
                                      <p:to>
                                        <p:strVal val="visible"/>
                                      </p:to>
                                    </p:set>
                                    <p:animEffect transition="in" filter="blinds(horizontal)">
                                      <p:cBhvr>
                                        <p:cTn id="269" dur="500"/>
                                        <p:tgtEl>
                                          <p:spTgt spid="185388"/>
                                        </p:tgtEl>
                                      </p:cBhvr>
                                    </p:animEffect>
                                  </p:childTnLst>
                                </p:cTn>
                              </p:par>
                              <p:par>
                                <p:cTn id="270" presetID="3" presetClass="entr" presetSubtype="10" fill="hold" grpId="0" nodeType="withEffect">
                                  <p:stCondLst>
                                    <p:cond delay="0"/>
                                  </p:stCondLst>
                                  <p:childTnLst>
                                    <p:set>
                                      <p:cBhvr>
                                        <p:cTn id="271" dur="1" fill="hold">
                                          <p:stCondLst>
                                            <p:cond delay="0"/>
                                          </p:stCondLst>
                                        </p:cTn>
                                        <p:tgtEl>
                                          <p:spTgt spid="185389"/>
                                        </p:tgtEl>
                                        <p:attrNameLst>
                                          <p:attrName>style.visibility</p:attrName>
                                        </p:attrNameLst>
                                      </p:cBhvr>
                                      <p:to>
                                        <p:strVal val="visible"/>
                                      </p:to>
                                    </p:set>
                                    <p:animEffect transition="in" filter="blinds(horizontal)">
                                      <p:cBhvr>
                                        <p:cTn id="272" dur="500"/>
                                        <p:tgtEl>
                                          <p:spTgt spid="185389"/>
                                        </p:tgtEl>
                                      </p:cBhvr>
                                    </p:animEffect>
                                  </p:childTnLst>
                                </p:cTn>
                              </p:par>
                            </p:childTnLst>
                          </p:cTn>
                        </p:par>
                        <p:par>
                          <p:cTn id="273" fill="hold" nodeType="afterGroup">
                            <p:stCondLst>
                              <p:cond delay="5000"/>
                            </p:stCondLst>
                            <p:childTnLst>
                              <p:par>
                                <p:cTn id="274" presetID="3" presetClass="entr" presetSubtype="10" fill="hold" grpId="0" nodeType="afterEffect">
                                  <p:stCondLst>
                                    <p:cond delay="0"/>
                                  </p:stCondLst>
                                  <p:childTnLst>
                                    <p:set>
                                      <p:cBhvr>
                                        <p:cTn id="275" dur="1" fill="hold">
                                          <p:stCondLst>
                                            <p:cond delay="0"/>
                                          </p:stCondLst>
                                        </p:cTn>
                                        <p:tgtEl>
                                          <p:spTgt spid="185350"/>
                                        </p:tgtEl>
                                        <p:attrNameLst>
                                          <p:attrName>style.visibility</p:attrName>
                                        </p:attrNameLst>
                                      </p:cBhvr>
                                      <p:to>
                                        <p:strVal val="visible"/>
                                      </p:to>
                                    </p:set>
                                    <p:animEffect transition="in" filter="blinds(horizontal)">
                                      <p:cBhvr>
                                        <p:cTn id="276" dur="500"/>
                                        <p:tgtEl>
                                          <p:spTgt spid="185350"/>
                                        </p:tgtEl>
                                      </p:cBhvr>
                                    </p:animEffect>
                                  </p:childTnLst>
                                </p:cTn>
                              </p:par>
                            </p:childTnLst>
                          </p:cTn>
                        </p:par>
                        <p:par>
                          <p:cTn id="277" fill="hold" nodeType="afterGroup">
                            <p:stCondLst>
                              <p:cond delay="5500"/>
                            </p:stCondLst>
                            <p:childTnLst>
                              <p:par>
                                <p:cTn id="278" presetID="4" presetClass="entr" presetSubtype="32" fill="hold" grpId="0" nodeType="afterEffect">
                                  <p:stCondLst>
                                    <p:cond delay="500"/>
                                  </p:stCondLst>
                                  <p:childTnLst>
                                    <p:set>
                                      <p:cBhvr>
                                        <p:cTn id="279" dur="1" fill="hold">
                                          <p:stCondLst>
                                            <p:cond delay="0"/>
                                          </p:stCondLst>
                                        </p:cTn>
                                        <p:tgtEl>
                                          <p:spTgt spid="185425"/>
                                        </p:tgtEl>
                                        <p:attrNameLst>
                                          <p:attrName>style.visibility</p:attrName>
                                        </p:attrNameLst>
                                      </p:cBhvr>
                                      <p:to>
                                        <p:strVal val="visible"/>
                                      </p:to>
                                    </p:set>
                                    <p:animEffect transition="in" filter="box(out)">
                                      <p:cBhvr>
                                        <p:cTn id="280" dur="500"/>
                                        <p:tgtEl>
                                          <p:spTgt spid="185425"/>
                                        </p:tgtEl>
                                      </p:cBhvr>
                                    </p:animEffect>
                                  </p:childTnLst>
                                </p:cTn>
                              </p:par>
                            </p:childTnLst>
                          </p:cTn>
                        </p:par>
                        <p:par>
                          <p:cTn id="281" fill="hold" nodeType="afterGroup">
                            <p:stCondLst>
                              <p:cond delay="6500"/>
                            </p:stCondLst>
                            <p:childTnLst>
                              <p:par>
                                <p:cTn id="282" presetID="22" presetClass="entr" presetSubtype="8" fill="hold" grpId="0" nodeType="afterEffect">
                                  <p:stCondLst>
                                    <p:cond delay="0"/>
                                  </p:stCondLst>
                                  <p:childTnLst>
                                    <p:set>
                                      <p:cBhvr>
                                        <p:cTn id="283" dur="1" fill="hold">
                                          <p:stCondLst>
                                            <p:cond delay="0"/>
                                          </p:stCondLst>
                                        </p:cTn>
                                        <p:tgtEl>
                                          <p:spTgt spid="185410"/>
                                        </p:tgtEl>
                                        <p:attrNameLst>
                                          <p:attrName>style.visibility</p:attrName>
                                        </p:attrNameLst>
                                      </p:cBhvr>
                                      <p:to>
                                        <p:strVal val="visible"/>
                                      </p:to>
                                    </p:set>
                                    <p:animEffect transition="in" filter="wipe(left)">
                                      <p:cBhvr>
                                        <p:cTn id="284" dur="500"/>
                                        <p:tgtEl>
                                          <p:spTgt spid="185410"/>
                                        </p:tgtEl>
                                      </p:cBhvr>
                                    </p:animEffect>
                                  </p:childTnLst>
                                </p:cTn>
                              </p:par>
                              <p:par>
                                <p:cTn id="285" presetID="22" presetClass="entr" presetSubtype="8" fill="hold" grpId="0" nodeType="withEffect">
                                  <p:stCondLst>
                                    <p:cond delay="0"/>
                                  </p:stCondLst>
                                  <p:childTnLst>
                                    <p:set>
                                      <p:cBhvr>
                                        <p:cTn id="286" dur="1" fill="hold">
                                          <p:stCondLst>
                                            <p:cond delay="0"/>
                                          </p:stCondLst>
                                        </p:cTn>
                                        <p:tgtEl>
                                          <p:spTgt spid="185411"/>
                                        </p:tgtEl>
                                        <p:attrNameLst>
                                          <p:attrName>style.visibility</p:attrName>
                                        </p:attrNameLst>
                                      </p:cBhvr>
                                      <p:to>
                                        <p:strVal val="visible"/>
                                      </p:to>
                                    </p:set>
                                    <p:animEffect transition="in" filter="wipe(left)">
                                      <p:cBhvr>
                                        <p:cTn id="287" dur="500"/>
                                        <p:tgtEl>
                                          <p:spTgt spid="185411"/>
                                        </p:tgtEl>
                                      </p:cBhvr>
                                    </p:animEffect>
                                  </p:childTnLst>
                                </p:cTn>
                              </p:par>
                              <p:par>
                                <p:cTn id="288" presetID="22" presetClass="entr" presetSubtype="8" fill="hold" grpId="0" nodeType="withEffect">
                                  <p:stCondLst>
                                    <p:cond delay="0"/>
                                  </p:stCondLst>
                                  <p:childTnLst>
                                    <p:set>
                                      <p:cBhvr>
                                        <p:cTn id="289" dur="1" fill="hold">
                                          <p:stCondLst>
                                            <p:cond delay="0"/>
                                          </p:stCondLst>
                                        </p:cTn>
                                        <p:tgtEl>
                                          <p:spTgt spid="185412"/>
                                        </p:tgtEl>
                                        <p:attrNameLst>
                                          <p:attrName>style.visibility</p:attrName>
                                        </p:attrNameLst>
                                      </p:cBhvr>
                                      <p:to>
                                        <p:strVal val="visible"/>
                                      </p:to>
                                    </p:set>
                                    <p:animEffect transition="in" filter="wipe(left)">
                                      <p:cBhvr>
                                        <p:cTn id="290" dur="500"/>
                                        <p:tgtEl>
                                          <p:spTgt spid="185412"/>
                                        </p:tgtEl>
                                      </p:cBhvr>
                                    </p:animEffect>
                                  </p:childTnLst>
                                </p:cTn>
                              </p:par>
                              <p:par>
                                <p:cTn id="291" presetID="22" presetClass="entr" presetSubtype="8" fill="hold" grpId="0" nodeType="withEffect">
                                  <p:stCondLst>
                                    <p:cond delay="0"/>
                                  </p:stCondLst>
                                  <p:childTnLst>
                                    <p:set>
                                      <p:cBhvr>
                                        <p:cTn id="292" dur="1" fill="hold">
                                          <p:stCondLst>
                                            <p:cond delay="0"/>
                                          </p:stCondLst>
                                        </p:cTn>
                                        <p:tgtEl>
                                          <p:spTgt spid="185413"/>
                                        </p:tgtEl>
                                        <p:attrNameLst>
                                          <p:attrName>style.visibility</p:attrName>
                                        </p:attrNameLst>
                                      </p:cBhvr>
                                      <p:to>
                                        <p:strVal val="visible"/>
                                      </p:to>
                                    </p:set>
                                    <p:animEffect transition="in" filter="wipe(left)">
                                      <p:cBhvr>
                                        <p:cTn id="293" dur="500"/>
                                        <p:tgtEl>
                                          <p:spTgt spid="185413"/>
                                        </p:tgtEl>
                                      </p:cBhvr>
                                    </p:animEffect>
                                  </p:childTnLst>
                                </p:cTn>
                              </p:par>
                            </p:childTnLst>
                          </p:cTn>
                        </p:par>
                        <p:par>
                          <p:cTn id="294" fill="hold" nodeType="afterGroup">
                            <p:stCondLst>
                              <p:cond delay="7000"/>
                            </p:stCondLst>
                            <p:childTnLst>
                              <p:par>
                                <p:cTn id="295" presetID="3" presetClass="entr" presetSubtype="10" fill="hold" grpId="0" nodeType="afterEffect">
                                  <p:stCondLst>
                                    <p:cond delay="0"/>
                                  </p:stCondLst>
                                  <p:childTnLst>
                                    <p:set>
                                      <p:cBhvr>
                                        <p:cTn id="296" dur="1" fill="hold">
                                          <p:stCondLst>
                                            <p:cond delay="0"/>
                                          </p:stCondLst>
                                        </p:cTn>
                                        <p:tgtEl>
                                          <p:spTgt spid="185390"/>
                                        </p:tgtEl>
                                        <p:attrNameLst>
                                          <p:attrName>style.visibility</p:attrName>
                                        </p:attrNameLst>
                                      </p:cBhvr>
                                      <p:to>
                                        <p:strVal val="visible"/>
                                      </p:to>
                                    </p:set>
                                    <p:animEffect transition="in" filter="blinds(horizontal)">
                                      <p:cBhvr>
                                        <p:cTn id="297" dur="500"/>
                                        <p:tgtEl>
                                          <p:spTgt spid="185390"/>
                                        </p:tgtEl>
                                      </p:cBhvr>
                                    </p:animEffect>
                                  </p:childTnLst>
                                </p:cTn>
                              </p:par>
                              <p:par>
                                <p:cTn id="298" presetID="3" presetClass="entr" presetSubtype="10" fill="hold" grpId="0" nodeType="withEffect">
                                  <p:stCondLst>
                                    <p:cond delay="0"/>
                                  </p:stCondLst>
                                  <p:childTnLst>
                                    <p:set>
                                      <p:cBhvr>
                                        <p:cTn id="299" dur="1" fill="hold">
                                          <p:stCondLst>
                                            <p:cond delay="0"/>
                                          </p:stCondLst>
                                        </p:cTn>
                                        <p:tgtEl>
                                          <p:spTgt spid="185391"/>
                                        </p:tgtEl>
                                        <p:attrNameLst>
                                          <p:attrName>style.visibility</p:attrName>
                                        </p:attrNameLst>
                                      </p:cBhvr>
                                      <p:to>
                                        <p:strVal val="visible"/>
                                      </p:to>
                                    </p:set>
                                    <p:animEffect transition="in" filter="blinds(horizontal)">
                                      <p:cBhvr>
                                        <p:cTn id="300" dur="500"/>
                                        <p:tgtEl>
                                          <p:spTgt spid="185391"/>
                                        </p:tgtEl>
                                      </p:cBhvr>
                                    </p:animEffect>
                                  </p:childTnLst>
                                </p:cTn>
                              </p:par>
                              <p:par>
                                <p:cTn id="301" presetID="3" presetClass="entr" presetSubtype="10" fill="hold" grpId="0" nodeType="withEffect">
                                  <p:stCondLst>
                                    <p:cond delay="0"/>
                                  </p:stCondLst>
                                  <p:childTnLst>
                                    <p:set>
                                      <p:cBhvr>
                                        <p:cTn id="302" dur="1" fill="hold">
                                          <p:stCondLst>
                                            <p:cond delay="0"/>
                                          </p:stCondLst>
                                        </p:cTn>
                                        <p:tgtEl>
                                          <p:spTgt spid="185392"/>
                                        </p:tgtEl>
                                        <p:attrNameLst>
                                          <p:attrName>style.visibility</p:attrName>
                                        </p:attrNameLst>
                                      </p:cBhvr>
                                      <p:to>
                                        <p:strVal val="visible"/>
                                      </p:to>
                                    </p:set>
                                    <p:animEffect transition="in" filter="blinds(horizontal)">
                                      <p:cBhvr>
                                        <p:cTn id="303" dur="500"/>
                                        <p:tgtEl>
                                          <p:spTgt spid="185392"/>
                                        </p:tgtEl>
                                      </p:cBhvr>
                                    </p:animEffect>
                                  </p:childTnLst>
                                </p:cTn>
                              </p:par>
                              <p:par>
                                <p:cTn id="304" presetID="3" presetClass="entr" presetSubtype="10" fill="hold" grpId="0" nodeType="withEffect">
                                  <p:stCondLst>
                                    <p:cond delay="0"/>
                                  </p:stCondLst>
                                  <p:childTnLst>
                                    <p:set>
                                      <p:cBhvr>
                                        <p:cTn id="305" dur="1" fill="hold">
                                          <p:stCondLst>
                                            <p:cond delay="0"/>
                                          </p:stCondLst>
                                        </p:cTn>
                                        <p:tgtEl>
                                          <p:spTgt spid="185393"/>
                                        </p:tgtEl>
                                        <p:attrNameLst>
                                          <p:attrName>style.visibility</p:attrName>
                                        </p:attrNameLst>
                                      </p:cBhvr>
                                      <p:to>
                                        <p:strVal val="visible"/>
                                      </p:to>
                                    </p:set>
                                    <p:animEffect transition="in" filter="blinds(horizontal)">
                                      <p:cBhvr>
                                        <p:cTn id="306" dur="500"/>
                                        <p:tgtEl>
                                          <p:spTgt spid="185393"/>
                                        </p:tgtEl>
                                      </p:cBhvr>
                                    </p:animEffect>
                                  </p:childTnLst>
                                </p:cTn>
                              </p:par>
                            </p:childTnLst>
                          </p:cTn>
                        </p:par>
                        <p:par>
                          <p:cTn id="307" fill="hold" nodeType="afterGroup">
                            <p:stCondLst>
                              <p:cond delay="7500"/>
                            </p:stCondLst>
                            <p:childTnLst>
                              <p:par>
                                <p:cTn id="308" presetID="3" presetClass="entr" presetSubtype="10" fill="hold" grpId="0" nodeType="afterEffect">
                                  <p:stCondLst>
                                    <p:cond delay="0"/>
                                  </p:stCondLst>
                                  <p:childTnLst>
                                    <p:set>
                                      <p:cBhvr>
                                        <p:cTn id="309" dur="1" fill="hold">
                                          <p:stCondLst>
                                            <p:cond delay="0"/>
                                          </p:stCondLst>
                                        </p:cTn>
                                        <p:tgtEl>
                                          <p:spTgt spid="185349"/>
                                        </p:tgtEl>
                                        <p:attrNameLst>
                                          <p:attrName>style.visibility</p:attrName>
                                        </p:attrNameLst>
                                      </p:cBhvr>
                                      <p:to>
                                        <p:strVal val="visible"/>
                                      </p:to>
                                    </p:set>
                                    <p:animEffect transition="in" filter="blinds(horizontal)">
                                      <p:cBhvr>
                                        <p:cTn id="310" dur="500"/>
                                        <p:tgtEl>
                                          <p:spTgt spid="185349"/>
                                        </p:tgtEl>
                                      </p:cBhvr>
                                    </p:animEffect>
                                  </p:childTnLst>
                                </p:cTn>
                              </p:par>
                              <p:par>
                                <p:cTn id="311" presetID="3" presetClass="entr" presetSubtype="10" fill="hold" grpId="0" nodeType="withEffect">
                                  <p:stCondLst>
                                    <p:cond delay="0"/>
                                  </p:stCondLst>
                                  <p:childTnLst>
                                    <p:set>
                                      <p:cBhvr>
                                        <p:cTn id="312" dur="1" fill="hold">
                                          <p:stCondLst>
                                            <p:cond delay="0"/>
                                          </p:stCondLst>
                                        </p:cTn>
                                        <p:tgtEl>
                                          <p:spTgt spid="185348"/>
                                        </p:tgtEl>
                                        <p:attrNameLst>
                                          <p:attrName>style.visibility</p:attrName>
                                        </p:attrNameLst>
                                      </p:cBhvr>
                                      <p:to>
                                        <p:strVal val="visible"/>
                                      </p:to>
                                    </p:set>
                                    <p:animEffect transition="in" filter="blinds(horizontal)">
                                      <p:cBhvr>
                                        <p:cTn id="313" dur="500"/>
                                        <p:tgtEl>
                                          <p:spTgt spid="185348"/>
                                        </p:tgtEl>
                                      </p:cBhvr>
                                    </p:animEffect>
                                  </p:childTnLst>
                                </p:cTn>
                              </p:par>
                            </p:childTnLst>
                          </p:cTn>
                        </p:par>
                        <p:par>
                          <p:cTn id="314" fill="hold" nodeType="afterGroup">
                            <p:stCondLst>
                              <p:cond delay="8000"/>
                            </p:stCondLst>
                            <p:childTnLst>
                              <p:par>
                                <p:cTn id="315" presetID="4" presetClass="entr" presetSubtype="32" fill="hold" grpId="0" nodeType="afterEffect">
                                  <p:stCondLst>
                                    <p:cond delay="500"/>
                                  </p:stCondLst>
                                  <p:childTnLst>
                                    <p:set>
                                      <p:cBhvr>
                                        <p:cTn id="316" dur="1" fill="hold">
                                          <p:stCondLst>
                                            <p:cond delay="0"/>
                                          </p:stCondLst>
                                        </p:cTn>
                                        <p:tgtEl>
                                          <p:spTgt spid="185418"/>
                                        </p:tgtEl>
                                        <p:attrNameLst>
                                          <p:attrName>style.visibility</p:attrName>
                                        </p:attrNameLst>
                                      </p:cBhvr>
                                      <p:to>
                                        <p:strVal val="visible"/>
                                      </p:to>
                                    </p:set>
                                    <p:animEffect transition="in" filter="box(out)">
                                      <p:cBhvr>
                                        <p:cTn id="317" dur="500"/>
                                        <p:tgtEl>
                                          <p:spTgt spid="185418"/>
                                        </p:tgtEl>
                                      </p:cBhvr>
                                    </p:animEffect>
                                  </p:childTnLst>
                                </p:cTn>
                              </p:par>
                              <p:par>
                                <p:cTn id="318" presetID="4" presetClass="entr" presetSubtype="32" fill="hold" grpId="0" nodeType="withEffect">
                                  <p:stCondLst>
                                    <p:cond delay="500"/>
                                  </p:stCondLst>
                                  <p:childTnLst>
                                    <p:set>
                                      <p:cBhvr>
                                        <p:cTn id="319" dur="1" fill="hold">
                                          <p:stCondLst>
                                            <p:cond delay="0"/>
                                          </p:stCondLst>
                                        </p:cTn>
                                        <p:tgtEl>
                                          <p:spTgt spid="185424"/>
                                        </p:tgtEl>
                                        <p:attrNameLst>
                                          <p:attrName>style.visibility</p:attrName>
                                        </p:attrNameLst>
                                      </p:cBhvr>
                                      <p:to>
                                        <p:strVal val="visible"/>
                                      </p:to>
                                    </p:set>
                                    <p:animEffect transition="in" filter="box(out)">
                                      <p:cBhvr>
                                        <p:cTn id="320" dur="500"/>
                                        <p:tgtEl>
                                          <p:spTgt spid="185424"/>
                                        </p:tgtEl>
                                      </p:cBhvr>
                                    </p:animEffect>
                                  </p:childTnLst>
                                </p:cTn>
                              </p:par>
                            </p:childTnLst>
                          </p:cTn>
                        </p:par>
                        <p:par>
                          <p:cTn id="321" fill="hold" nodeType="afterGroup">
                            <p:stCondLst>
                              <p:cond delay="9000"/>
                            </p:stCondLst>
                            <p:childTnLst>
                              <p:par>
                                <p:cTn id="322" presetID="42" presetClass="path" presetSubtype="0" accel="50000" decel="50000" fill="hold" grpId="1" nodeType="afterEffect">
                                  <p:stCondLst>
                                    <p:cond delay="0"/>
                                  </p:stCondLst>
                                  <p:childTnLst>
                                    <p:animMotion origin="layout" path="M 0.00087 0.00532 L 0.00087 0.12624 " pathEditMode="relative" rAng="0" ptsTypes="AA">
                                      <p:cBhvr>
                                        <p:cTn id="323" dur="1000" fill="hold"/>
                                        <p:tgtEl>
                                          <p:spTgt spid="185392"/>
                                        </p:tgtEl>
                                        <p:attrNameLst>
                                          <p:attrName>ppt_x</p:attrName>
                                          <p:attrName>ppt_y</p:attrName>
                                        </p:attrNameLst>
                                      </p:cBhvr>
                                      <p:rCtr x="0" y="6035"/>
                                    </p:animMotion>
                                  </p:childTnLst>
                                </p:cTn>
                              </p:par>
                              <p:par>
                                <p:cTn id="324" presetID="64" presetClass="path" presetSubtype="0" accel="50000" decel="50000" fill="hold" grpId="1" nodeType="withEffect">
                                  <p:stCondLst>
                                    <p:cond delay="0"/>
                                  </p:stCondLst>
                                  <p:childTnLst>
                                    <p:animMotion origin="layout" path="M 1.66667E-6 1.15607E-6 L 1.66667E-6 -0.12578 " pathEditMode="relative" rAng="0" ptsTypes="AA">
                                      <p:cBhvr>
                                        <p:cTn id="325" dur="1000" fill="hold"/>
                                        <p:tgtEl>
                                          <p:spTgt spid="185393"/>
                                        </p:tgtEl>
                                        <p:attrNameLst>
                                          <p:attrName>ppt_x</p:attrName>
                                          <p:attrName>ppt_y</p:attrName>
                                        </p:attrNameLst>
                                      </p:cBhvr>
                                      <p:rCtr x="0" y="-6289"/>
                                    </p:animMotion>
                                  </p:childTnLst>
                                </p:cTn>
                              </p:par>
                            </p:childTnLst>
                          </p:cTn>
                        </p:par>
                      </p:childTnLst>
                    </p:cTn>
                  </p:par>
                  <p:par>
                    <p:cTn id="326" fill="hold" nodeType="clickPar">
                      <p:stCondLst>
                        <p:cond delay="indefinite"/>
                      </p:stCondLst>
                      <p:childTnLst>
                        <p:par>
                          <p:cTn id="327" fill="hold" nodeType="withGroup">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185356"/>
                                        </p:tgtEl>
                                        <p:attrNameLst>
                                          <p:attrName>style.visibility</p:attrName>
                                        </p:attrNameLst>
                                      </p:cBhvr>
                                      <p:to>
                                        <p:strVal val="visible"/>
                                      </p:to>
                                    </p:set>
                                    <p:animEffect transition="in" filter="wipe(left)">
                                      <p:cBhvr>
                                        <p:cTn id="330" dur="1000"/>
                                        <p:tgtEl>
                                          <p:spTgt spid="185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43" grpId="0"/>
      <p:bldP spid="185443" grpId="1"/>
      <p:bldP spid="185444" grpId="0"/>
      <p:bldP spid="185444" grpId="1"/>
      <p:bldP spid="185348" grpId="0" animBg="1"/>
      <p:bldP spid="185349" grpId="0" animBg="1"/>
      <p:bldP spid="185350" grpId="0" animBg="1"/>
      <p:bldP spid="185351" grpId="0" animBg="1"/>
      <p:bldP spid="185352" grpId="0" animBg="1"/>
      <p:bldP spid="185353" grpId="0" animBg="1"/>
      <p:bldP spid="185354" grpId="0" animBg="1"/>
      <p:bldP spid="185355" grpId="0" animBg="1"/>
      <p:bldP spid="185356" grpId="0" animBg="1"/>
      <p:bldP spid="185358" grpId="0" animBg="1"/>
      <p:bldP spid="185359" grpId="0" animBg="1"/>
      <p:bldP spid="185360" grpId="0" animBg="1"/>
      <p:bldP spid="185361" grpId="0" animBg="1"/>
      <p:bldP spid="185362" grpId="0" animBg="1"/>
      <p:bldP spid="185363" grpId="0" animBg="1"/>
      <p:bldP spid="185364" grpId="0" animBg="1"/>
      <p:bldP spid="185365" grpId="0" animBg="1"/>
      <p:bldP spid="185366" grpId="0" animBg="1"/>
      <p:bldP spid="185367" grpId="0" animBg="1"/>
      <p:bldP spid="185368" grpId="0" animBg="1"/>
      <p:bldP spid="185370" grpId="0" animBg="1"/>
      <p:bldP spid="185371" grpId="0" animBg="1"/>
      <p:bldP spid="185371" grpId="1" animBg="1"/>
      <p:bldP spid="185372" grpId="0" animBg="1"/>
      <p:bldP spid="185373" grpId="0" animBg="1"/>
      <p:bldP spid="185373" grpId="1" animBg="1"/>
      <p:bldP spid="185374" grpId="0" animBg="1"/>
      <p:bldP spid="185375" grpId="0" animBg="1"/>
      <p:bldP spid="185376" grpId="0" animBg="1"/>
      <p:bldP spid="185377" grpId="0" animBg="1"/>
      <p:bldP spid="185378" grpId="0" animBg="1"/>
      <p:bldP spid="185379" grpId="0" animBg="1"/>
      <p:bldP spid="185380" grpId="0" animBg="1"/>
      <p:bldP spid="185380" grpId="1" animBg="1"/>
      <p:bldP spid="185381" grpId="0" animBg="1"/>
      <p:bldP spid="185381" grpId="1" animBg="1"/>
      <p:bldP spid="185382" grpId="0" animBg="1"/>
      <p:bldP spid="185382" grpId="1" animBg="1"/>
      <p:bldP spid="185383" grpId="0" animBg="1"/>
      <p:bldP spid="185383" grpId="1" animBg="1"/>
      <p:bldP spid="185384" grpId="0" animBg="1"/>
      <p:bldP spid="185384" grpId="1" animBg="1"/>
      <p:bldP spid="185385" grpId="0" animBg="1"/>
      <p:bldP spid="185385" grpId="1" animBg="1"/>
      <p:bldP spid="185386" grpId="0" animBg="1"/>
      <p:bldP spid="185387" grpId="0" animBg="1"/>
      <p:bldP spid="185388" grpId="0" animBg="1"/>
      <p:bldP spid="185389" grpId="0" animBg="1"/>
      <p:bldP spid="185390" grpId="0" animBg="1"/>
      <p:bldP spid="185391" grpId="0" animBg="1"/>
      <p:bldP spid="185392" grpId="0" animBg="1"/>
      <p:bldP spid="185392" grpId="1" animBg="1"/>
      <p:bldP spid="185393" grpId="0" animBg="1"/>
      <p:bldP spid="185393" grpId="1" animBg="1"/>
      <p:bldP spid="185394" grpId="0" animBg="1"/>
      <p:bldP spid="185395" grpId="0" animBg="1"/>
      <p:bldP spid="185396" grpId="0" animBg="1"/>
      <p:bldP spid="185397" grpId="0" animBg="1"/>
      <p:bldP spid="185398" grpId="0" animBg="1"/>
      <p:bldP spid="185399" grpId="0" animBg="1"/>
      <p:bldP spid="185400" grpId="0" animBg="1"/>
      <p:bldP spid="185401" grpId="0" animBg="1"/>
      <p:bldP spid="185402" grpId="0" animBg="1"/>
      <p:bldP spid="185403" grpId="0" animBg="1"/>
      <p:bldP spid="185404" grpId="0" animBg="1"/>
      <p:bldP spid="185405" grpId="0" animBg="1"/>
      <p:bldP spid="185406" grpId="0" animBg="1"/>
      <p:bldP spid="185407" grpId="0" animBg="1"/>
      <p:bldP spid="185408" grpId="0" animBg="1"/>
      <p:bldP spid="185409" grpId="0" animBg="1"/>
      <p:bldP spid="185410" grpId="0" animBg="1"/>
      <p:bldP spid="185411" grpId="0" animBg="1"/>
      <p:bldP spid="185412" grpId="0" animBg="1"/>
      <p:bldP spid="185413" grpId="0" animBg="1"/>
      <p:bldP spid="185414" grpId="0" animBg="1"/>
      <p:bldP spid="185415" grpId="0" animBg="1"/>
      <p:bldP spid="185416" grpId="0" animBg="1"/>
      <p:bldP spid="185417" grpId="0" animBg="1"/>
      <p:bldP spid="185418" grpId="0" animBg="1"/>
      <p:bldP spid="185423" grpId="0" animBg="1"/>
      <p:bldP spid="185424" grpId="0" animBg="1"/>
      <p:bldP spid="1854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タイトル 1"/>
          <p:cNvSpPr>
            <a:spLocks noGrp="1"/>
          </p:cNvSpPr>
          <p:nvPr>
            <p:ph type="title"/>
          </p:nvPr>
        </p:nvSpPr>
        <p:spPr/>
        <p:txBody>
          <a:bodyPr>
            <a:normAutofit/>
          </a:bodyPr>
          <a:lstStyle/>
          <a:p>
            <a:r>
              <a:rPr lang="ja-JP" altLang="en-US" dirty="0"/>
              <a:t>レプリカ交換モンテカルロ法</a:t>
            </a:r>
          </a:p>
        </p:txBody>
      </p:sp>
      <p:pic>
        <p:nvPicPr>
          <p:cNvPr id="67" name="図 4" descr="result00_005_1.eps"/>
          <p:cNvPicPr>
            <a:picLocks noChangeAspect="1"/>
          </p:cNvPicPr>
          <p:nvPr/>
        </p:nvPicPr>
        <p:blipFill>
          <a:blip r:embed="rId3" cstate="print"/>
          <a:srcRect/>
          <a:stretch>
            <a:fillRect/>
          </a:stretch>
        </p:blipFill>
        <p:spPr bwMode="auto">
          <a:xfrm>
            <a:off x="1195489" y="1244696"/>
            <a:ext cx="2736304" cy="2052382"/>
          </a:xfrm>
          <a:prstGeom prst="rect">
            <a:avLst/>
          </a:prstGeom>
          <a:noFill/>
          <a:ln w="9525">
            <a:noFill/>
            <a:miter lim="800000"/>
            <a:headEnd/>
            <a:tailEnd/>
          </a:ln>
        </p:spPr>
      </p:pic>
      <p:pic>
        <p:nvPicPr>
          <p:cNvPr id="71" name="図 4" descr="result00_014_1.eps"/>
          <p:cNvPicPr>
            <a:picLocks noChangeAspect="1"/>
          </p:cNvPicPr>
          <p:nvPr/>
        </p:nvPicPr>
        <p:blipFill>
          <a:blip r:embed="rId4" cstate="print"/>
          <a:srcRect/>
          <a:stretch>
            <a:fillRect/>
          </a:stretch>
        </p:blipFill>
        <p:spPr bwMode="auto">
          <a:xfrm>
            <a:off x="1195490" y="3104872"/>
            <a:ext cx="2736303" cy="2052383"/>
          </a:xfrm>
          <a:prstGeom prst="rect">
            <a:avLst/>
          </a:prstGeom>
          <a:solidFill>
            <a:schemeClr val="lt1"/>
          </a:solidFill>
          <a:ln w="9525">
            <a:noFill/>
            <a:miter lim="800000"/>
            <a:headEnd/>
            <a:tailEnd/>
          </a:ln>
        </p:spPr>
      </p:pic>
      <p:pic>
        <p:nvPicPr>
          <p:cNvPr id="69" name="図 5" descr="result00_023_1.eps"/>
          <p:cNvPicPr>
            <a:picLocks noChangeAspect="1"/>
          </p:cNvPicPr>
          <p:nvPr/>
        </p:nvPicPr>
        <p:blipFill>
          <a:blip r:embed="rId5" cstate="print"/>
          <a:srcRect/>
          <a:stretch>
            <a:fillRect/>
          </a:stretch>
        </p:blipFill>
        <p:spPr bwMode="auto">
          <a:xfrm>
            <a:off x="1184204" y="4965232"/>
            <a:ext cx="2747589" cy="2060848"/>
          </a:xfrm>
          <a:prstGeom prst="rect">
            <a:avLst/>
          </a:prstGeom>
          <a:solidFill>
            <a:schemeClr val="lt1"/>
          </a:solidFill>
          <a:ln w="9525">
            <a:noFill/>
            <a:miter lim="800000"/>
            <a:headEnd/>
            <a:tailEnd/>
          </a:ln>
        </p:spPr>
      </p:pic>
      <p:grpSp>
        <p:nvGrpSpPr>
          <p:cNvPr id="2" name="グループ化 27"/>
          <p:cNvGrpSpPr/>
          <p:nvPr/>
        </p:nvGrpSpPr>
        <p:grpSpPr>
          <a:xfrm>
            <a:off x="3857620" y="2428868"/>
            <a:ext cx="4555219" cy="4141521"/>
            <a:chOff x="3384914" y="2428868"/>
            <a:chExt cx="4555219" cy="4141521"/>
          </a:xfrm>
        </p:grpSpPr>
        <p:grpSp>
          <p:nvGrpSpPr>
            <p:cNvPr id="3" name="グループ化 40"/>
            <p:cNvGrpSpPr/>
            <p:nvPr/>
          </p:nvGrpSpPr>
          <p:grpSpPr>
            <a:xfrm>
              <a:off x="3786182" y="2490718"/>
              <a:ext cx="4153951" cy="4079671"/>
              <a:chOff x="4786313" y="2714625"/>
              <a:chExt cx="3643312" cy="3143250"/>
            </a:xfrm>
          </p:grpSpPr>
          <p:sp>
            <p:nvSpPr>
              <p:cNvPr id="54" name="フリーフォーム 53"/>
              <p:cNvSpPr/>
              <p:nvPr/>
            </p:nvSpPr>
            <p:spPr>
              <a:xfrm>
                <a:off x="4813300" y="4000500"/>
                <a:ext cx="3392488" cy="1857375"/>
              </a:xfrm>
              <a:custGeom>
                <a:avLst/>
                <a:gdLst>
                  <a:gd name="connsiteX0" fmla="*/ 0 w 2099256"/>
                  <a:gd name="connsiteY0" fmla="*/ 0 h 1579809"/>
                  <a:gd name="connsiteX1" fmla="*/ 257578 w 2099256"/>
                  <a:gd name="connsiteY1" fmla="*/ 1210614 h 1579809"/>
                  <a:gd name="connsiteX2" fmla="*/ 489397 w 2099256"/>
                  <a:gd name="connsiteY2" fmla="*/ 695459 h 1579809"/>
                  <a:gd name="connsiteX3" fmla="*/ 721217 w 2099256"/>
                  <a:gd name="connsiteY3" fmla="*/ 1545465 h 1579809"/>
                  <a:gd name="connsiteX4" fmla="*/ 927279 w 2099256"/>
                  <a:gd name="connsiteY4" fmla="*/ 489397 h 1579809"/>
                  <a:gd name="connsiteX5" fmla="*/ 1094704 w 2099256"/>
                  <a:gd name="connsiteY5" fmla="*/ 1017431 h 1579809"/>
                  <a:gd name="connsiteX6" fmla="*/ 1249251 w 2099256"/>
                  <a:gd name="connsiteY6" fmla="*/ 669701 h 1579809"/>
                  <a:gd name="connsiteX7" fmla="*/ 1403797 w 2099256"/>
                  <a:gd name="connsiteY7" fmla="*/ 1275008 h 1579809"/>
                  <a:gd name="connsiteX8" fmla="*/ 1584102 w 2099256"/>
                  <a:gd name="connsiteY8" fmla="*/ 540913 h 1579809"/>
                  <a:gd name="connsiteX9" fmla="*/ 1790163 w 2099256"/>
                  <a:gd name="connsiteY9" fmla="*/ 1378039 h 1579809"/>
                  <a:gd name="connsiteX10" fmla="*/ 2099256 w 2099256"/>
                  <a:gd name="connsiteY10" fmla="*/ 12879 h 157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256" h="1579809">
                    <a:moveTo>
                      <a:pt x="0" y="0"/>
                    </a:moveTo>
                    <a:cubicBezTo>
                      <a:pt x="88006" y="547352"/>
                      <a:pt x="176012" y="1094704"/>
                      <a:pt x="257578" y="1210614"/>
                    </a:cubicBezTo>
                    <a:cubicBezTo>
                      <a:pt x="339144" y="1326524"/>
                      <a:pt x="412124" y="639651"/>
                      <a:pt x="489397" y="695459"/>
                    </a:cubicBezTo>
                    <a:cubicBezTo>
                      <a:pt x="566670" y="751268"/>
                      <a:pt x="648237" y="1579809"/>
                      <a:pt x="721217" y="1545465"/>
                    </a:cubicBezTo>
                    <a:cubicBezTo>
                      <a:pt x="794197" y="1511121"/>
                      <a:pt x="865031" y="577403"/>
                      <a:pt x="927279" y="489397"/>
                    </a:cubicBezTo>
                    <a:cubicBezTo>
                      <a:pt x="989527" y="401391"/>
                      <a:pt x="1041042" y="987380"/>
                      <a:pt x="1094704" y="1017431"/>
                    </a:cubicBezTo>
                    <a:cubicBezTo>
                      <a:pt x="1148366" y="1047482"/>
                      <a:pt x="1197736" y="626772"/>
                      <a:pt x="1249251" y="669701"/>
                    </a:cubicBezTo>
                    <a:cubicBezTo>
                      <a:pt x="1300766" y="712630"/>
                      <a:pt x="1347989" y="1296473"/>
                      <a:pt x="1403797" y="1275008"/>
                    </a:cubicBezTo>
                    <a:cubicBezTo>
                      <a:pt x="1459605" y="1253543"/>
                      <a:pt x="1519708" y="523741"/>
                      <a:pt x="1584102" y="540913"/>
                    </a:cubicBezTo>
                    <a:cubicBezTo>
                      <a:pt x="1648496" y="558085"/>
                      <a:pt x="1704304" y="1466045"/>
                      <a:pt x="1790163" y="1378039"/>
                    </a:cubicBezTo>
                    <a:cubicBezTo>
                      <a:pt x="1876022" y="1290033"/>
                      <a:pt x="1987639" y="651456"/>
                      <a:pt x="2099256" y="12879"/>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56" name="フリーフォーム 55"/>
              <p:cNvSpPr/>
              <p:nvPr/>
            </p:nvSpPr>
            <p:spPr>
              <a:xfrm>
                <a:off x="4786313" y="3630613"/>
                <a:ext cx="3455987" cy="941387"/>
              </a:xfrm>
              <a:custGeom>
                <a:avLst/>
                <a:gdLst>
                  <a:gd name="connsiteX0" fmla="*/ 0 w 3361386"/>
                  <a:gd name="connsiteY0" fmla="*/ 12878 h 626772"/>
                  <a:gd name="connsiteX1" fmla="*/ 837127 w 3361386"/>
                  <a:gd name="connsiteY1" fmla="*/ 592428 h 626772"/>
                  <a:gd name="connsiteX2" fmla="*/ 1468191 w 3361386"/>
                  <a:gd name="connsiteY2" fmla="*/ 218940 h 626772"/>
                  <a:gd name="connsiteX3" fmla="*/ 2021983 w 3361386"/>
                  <a:gd name="connsiteY3" fmla="*/ 450760 h 626772"/>
                  <a:gd name="connsiteX4" fmla="*/ 2537138 w 3361386"/>
                  <a:gd name="connsiteY4" fmla="*/ 321971 h 626772"/>
                  <a:gd name="connsiteX5" fmla="*/ 2871989 w 3361386"/>
                  <a:gd name="connsiteY5" fmla="*/ 450760 h 626772"/>
                  <a:gd name="connsiteX6" fmla="*/ 3361386 w 3361386"/>
                  <a:gd name="connsiteY6" fmla="*/ 0 h 62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1386" h="626772">
                    <a:moveTo>
                      <a:pt x="0" y="12878"/>
                    </a:moveTo>
                    <a:cubicBezTo>
                      <a:pt x="296214" y="285481"/>
                      <a:pt x="592429" y="558084"/>
                      <a:pt x="837127" y="592428"/>
                    </a:cubicBezTo>
                    <a:cubicBezTo>
                      <a:pt x="1081825" y="626772"/>
                      <a:pt x="1270715" y="242551"/>
                      <a:pt x="1468191" y="218940"/>
                    </a:cubicBezTo>
                    <a:cubicBezTo>
                      <a:pt x="1665667" y="195329"/>
                      <a:pt x="1843825" y="433588"/>
                      <a:pt x="2021983" y="450760"/>
                    </a:cubicBezTo>
                    <a:cubicBezTo>
                      <a:pt x="2200141" y="467932"/>
                      <a:pt x="2395470" y="321971"/>
                      <a:pt x="2537138" y="321971"/>
                    </a:cubicBezTo>
                    <a:cubicBezTo>
                      <a:pt x="2678806" y="321971"/>
                      <a:pt x="2734614" y="504422"/>
                      <a:pt x="2871989" y="450760"/>
                    </a:cubicBezTo>
                    <a:cubicBezTo>
                      <a:pt x="3009364" y="397098"/>
                      <a:pt x="3185375" y="198549"/>
                      <a:pt x="3361386" y="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57" name="フリーフォーム 56"/>
              <p:cNvSpPr/>
              <p:nvPr/>
            </p:nvSpPr>
            <p:spPr>
              <a:xfrm>
                <a:off x="4786313" y="3214688"/>
                <a:ext cx="3413125" cy="500062"/>
              </a:xfrm>
              <a:custGeom>
                <a:avLst/>
                <a:gdLst>
                  <a:gd name="connsiteX0" fmla="*/ 0 w 3412901"/>
                  <a:gd name="connsiteY0" fmla="*/ 0 h 399246"/>
                  <a:gd name="connsiteX1" fmla="*/ 927279 w 3412901"/>
                  <a:gd name="connsiteY1" fmla="*/ 347730 h 399246"/>
                  <a:gd name="connsiteX2" fmla="*/ 1854558 w 3412901"/>
                  <a:gd name="connsiteY2" fmla="*/ 115910 h 399246"/>
                  <a:gd name="connsiteX3" fmla="*/ 2781836 w 3412901"/>
                  <a:gd name="connsiteY3" fmla="*/ 386367 h 399246"/>
                  <a:gd name="connsiteX4" fmla="*/ 3412901 w 3412901"/>
                  <a:gd name="connsiteY4" fmla="*/ 38637 h 39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1" h="399246">
                    <a:moveTo>
                      <a:pt x="0" y="0"/>
                    </a:moveTo>
                    <a:cubicBezTo>
                      <a:pt x="309093" y="164206"/>
                      <a:pt x="618186" y="328412"/>
                      <a:pt x="927279" y="347730"/>
                    </a:cubicBezTo>
                    <a:cubicBezTo>
                      <a:pt x="1236372" y="367048"/>
                      <a:pt x="1545465" y="109471"/>
                      <a:pt x="1854558" y="115910"/>
                    </a:cubicBezTo>
                    <a:cubicBezTo>
                      <a:pt x="2163651" y="122349"/>
                      <a:pt x="2522112" y="399246"/>
                      <a:pt x="2781836" y="386367"/>
                    </a:cubicBezTo>
                    <a:cubicBezTo>
                      <a:pt x="3041560" y="373488"/>
                      <a:pt x="3227230" y="206062"/>
                      <a:pt x="3412901" y="38637"/>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59" name="フリーフォーム 58"/>
              <p:cNvSpPr/>
              <p:nvPr/>
            </p:nvSpPr>
            <p:spPr>
              <a:xfrm>
                <a:off x="4786313" y="2714625"/>
                <a:ext cx="3387725" cy="377825"/>
              </a:xfrm>
              <a:custGeom>
                <a:avLst/>
                <a:gdLst>
                  <a:gd name="connsiteX0" fmla="*/ 0 w 3387144"/>
                  <a:gd name="connsiteY0" fmla="*/ 0 h 377781"/>
                  <a:gd name="connsiteX1" fmla="*/ 1700011 w 3387144"/>
                  <a:gd name="connsiteY1" fmla="*/ 373488 h 377781"/>
                  <a:gd name="connsiteX2" fmla="*/ 3387144 w 3387144"/>
                  <a:gd name="connsiteY2" fmla="*/ 25758 h 377781"/>
                </a:gdLst>
                <a:ahLst/>
                <a:cxnLst>
                  <a:cxn ang="0">
                    <a:pos x="connsiteX0" y="connsiteY0"/>
                  </a:cxn>
                  <a:cxn ang="0">
                    <a:pos x="connsiteX1" y="connsiteY1"/>
                  </a:cxn>
                  <a:cxn ang="0">
                    <a:pos x="connsiteX2" y="connsiteY2"/>
                  </a:cxn>
                </a:cxnLst>
                <a:rect l="l" t="t" r="r" b="b"/>
                <a:pathLst>
                  <a:path w="3387144" h="377781">
                    <a:moveTo>
                      <a:pt x="0" y="0"/>
                    </a:moveTo>
                    <a:cubicBezTo>
                      <a:pt x="567743" y="184597"/>
                      <a:pt x="1135487" y="369195"/>
                      <a:pt x="1700011" y="373488"/>
                    </a:cubicBezTo>
                    <a:cubicBezTo>
                      <a:pt x="2264535" y="377781"/>
                      <a:pt x="2825839" y="201769"/>
                      <a:pt x="3387144" y="25758"/>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60" name="フリーフォーム 59"/>
              <p:cNvSpPr/>
              <p:nvPr/>
            </p:nvSpPr>
            <p:spPr>
              <a:xfrm>
                <a:off x="5610225" y="2928938"/>
                <a:ext cx="796925" cy="2786062"/>
              </a:xfrm>
              <a:custGeom>
                <a:avLst/>
                <a:gdLst>
                  <a:gd name="connsiteX0" fmla="*/ 358461 w 796343"/>
                  <a:gd name="connsiteY0" fmla="*/ 2768958 h 2768958"/>
                  <a:gd name="connsiteX1" fmla="*/ 36490 w 796343"/>
                  <a:gd name="connsiteY1" fmla="*/ 1378040 h 2768958"/>
                  <a:gd name="connsiteX2" fmla="*/ 139521 w 796343"/>
                  <a:gd name="connsiteY2" fmla="*/ 553792 h 2768958"/>
                  <a:gd name="connsiteX3" fmla="*/ 796343 w 796343"/>
                  <a:gd name="connsiteY3" fmla="*/ 0 h 2768958"/>
                </a:gdLst>
                <a:ahLst/>
                <a:cxnLst>
                  <a:cxn ang="0">
                    <a:pos x="connsiteX0" y="connsiteY0"/>
                  </a:cxn>
                  <a:cxn ang="0">
                    <a:pos x="connsiteX1" y="connsiteY1"/>
                  </a:cxn>
                  <a:cxn ang="0">
                    <a:pos x="connsiteX2" y="connsiteY2"/>
                  </a:cxn>
                  <a:cxn ang="0">
                    <a:pos x="connsiteX3" y="connsiteY3"/>
                  </a:cxn>
                </a:cxnLst>
                <a:rect l="l" t="t" r="r" b="b"/>
                <a:pathLst>
                  <a:path w="796343" h="2768958">
                    <a:moveTo>
                      <a:pt x="358461" y="2768958"/>
                    </a:moveTo>
                    <a:cubicBezTo>
                      <a:pt x="215720" y="2258096"/>
                      <a:pt x="72980" y="1747234"/>
                      <a:pt x="36490" y="1378040"/>
                    </a:cubicBezTo>
                    <a:cubicBezTo>
                      <a:pt x="0" y="1008846"/>
                      <a:pt x="12879" y="783465"/>
                      <a:pt x="139521" y="553792"/>
                    </a:cubicBezTo>
                    <a:cubicBezTo>
                      <a:pt x="266163" y="324119"/>
                      <a:pt x="531253" y="162059"/>
                      <a:pt x="796343" y="0"/>
                    </a:cubicBezTo>
                  </a:path>
                </a:pathLst>
              </a:cu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61" name="円/楕円 60"/>
              <p:cNvSpPr/>
              <p:nvPr/>
            </p:nvSpPr>
            <p:spPr>
              <a:xfrm>
                <a:off x="7000875" y="5286375"/>
                <a:ext cx="142875"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prstClr val="white"/>
                  </a:solidFill>
                </a:endParaRPr>
              </a:p>
            </p:txBody>
          </p:sp>
          <p:sp>
            <p:nvSpPr>
              <p:cNvPr id="62" name="フリーフォーム 61"/>
              <p:cNvSpPr/>
              <p:nvPr/>
            </p:nvSpPr>
            <p:spPr>
              <a:xfrm>
                <a:off x="6599238" y="2938463"/>
                <a:ext cx="990600" cy="2395537"/>
              </a:xfrm>
              <a:custGeom>
                <a:avLst/>
                <a:gdLst>
                  <a:gd name="connsiteX0" fmla="*/ 0 w 989527"/>
                  <a:gd name="connsiteY0" fmla="*/ 0 h 2395470"/>
                  <a:gd name="connsiteX1" fmla="*/ 631065 w 989527"/>
                  <a:gd name="connsiteY1" fmla="*/ 141667 h 2395470"/>
                  <a:gd name="connsiteX2" fmla="*/ 965916 w 989527"/>
                  <a:gd name="connsiteY2" fmla="*/ 695459 h 2395470"/>
                  <a:gd name="connsiteX3" fmla="*/ 489397 w 989527"/>
                  <a:gd name="connsiteY3" fmla="*/ 1262129 h 2395470"/>
                  <a:gd name="connsiteX4" fmla="*/ 489397 w 989527"/>
                  <a:gd name="connsiteY4" fmla="*/ 2395470 h 2395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527" h="2395470">
                    <a:moveTo>
                      <a:pt x="0" y="0"/>
                    </a:moveTo>
                    <a:cubicBezTo>
                      <a:pt x="235039" y="12878"/>
                      <a:pt x="470079" y="25757"/>
                      <a:pt x="631065" y="141667"/>
                    </a:cubicBezTo>
                    <a:cubicBezTo>
                      <a:pt x="792051" y="257577"/>
                      <a:pt x="989527" y="508715"/>
                      <a:pt x="965916" y="695459"/>
                    </a:cubicBezTo>
                    <a:cubicBezTo>
                      <a:pt x="942305" y="882203"/>
                      <a:pt x="568817" y="978794"/>
                      <a:pt x="489397" y="1262129"/>
                    </a:cubicBezTo>
                    <a:cubicBezTo>
                      <a:pt x="409977" y="1545464"/>
                      <a:pt x="449687" y="1970467"/>
                      <a:pt x="489397" y="2395470"/>
                    </a:cubicBezTo>
                  </a:path>
                </a:pathLst>
              </a:cu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63" name="フリーフォーム 62"/>
              <p:cNvSpPr/>
              <p:nvPr/>
            </p:nvSpPr>
            <p:spPr>
              <a:xfrm>
                <a:off x="8358188" y="2757488"/>
                <a:ext cx="71437" cy="428625"/>
              </a:xfrm>
              <a:custGeom>
                <a:avLst/>
                <a:gdLst>
                  <a:gd name="connsiteX0" fmla="*/ 0 w 377780"/>
                  <a:gd name="connsiteY0" fmla="*/ 0 h 1481071"/>
                  <a:gd name="connsiteX1" fmla="*/ 373487 w 377780"/>
                  <a:gd name="connsiteY1" fmla="*/ 695459 h 1481071"/>
                  <a:gd name="connsiteX2" fmla="*/ 25758 w 377780"/>
                  <a:gd name="connsiteY2" fmla="*/ 1481071 h 1481071"/>
                </a:gdLst>
                <a:ahLst/>
                <a:cxnLst>
                  <a:cxn ang="0">
                    <a:pos x="connsiteX0" y="connsiteY0"/>
                  </a:cxn>
                  <a:cxn ang="0">
                    <a:pos x="connsiteX1" y="connsiteY1"/>
                  </a:cxn>
                  <a:cxn ang="0">
                    <a:pos x="connsiteX2" y="connsiteY2"/>
                  </a:cxn>
                </a:cxnLst>
                <a:rect l="l" t="t" r="r" b="b"/>
                <a:pathLst>
                  <a:path w="377780" h="1481071">
                    <a:moveTo>
                      <a:pt x="0" y="0"/>
                    </a:moveTo>
                    <a:cubicBezTo>
                      <a:pt x="184597" y="224307"/>
                      <a:pt x="369194" y="448614"/>
                      <a:pt x="373487" y="695459"/>
                    </a:cubicBezTo>
                    <a:cubicBezTo>
                      <a:pt x="377780" y="942304"/>
                      <a:pt x="201769" y="1211687"/>
                      <a:pt x="25758" y="1481071"/>
                    </a:cubicBezTo>
                  </a:path>
                </a:pathLst>
              </a:cu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64" name="フリーフォーム 63"/>
              <p:cNvSpPr/>
              <p:nvPr/>
            </p:nvSpPr>
            <p:spPr>
              <a:xfrm>
                <a:off x="8358188" y="3257550"/>
                <a:ext cx="71437" cy="428625"/>
              </a:xfrm>
              <a:custGeom>
                <a:avLst/>
                <a:gdLst>
                  <a:gd name="connsiteX0" fmla="*/ 0 w 377780"/>
                  <a:gd name="connsiteY0" fmla="*/ 0 h 1481071"/>
                  <a:gd name="connsiteX1" fmla="*/ 373487 w 377780"/>
                  <a:gd name="connsiteY1" fmla="*/ 695459 h 1481071"/>
                  <a:gd name="connsiteX2" fmla="*/ 25758 w 377780"/>
                  <a:gd name="connsiteY2" fmla="*/ 1481071 h 1481071"/>
                </a:gdLst>
                <a:ahLst/>
                <a:cxnLst>
                  <a:cxn ang="0">
                    <a:pos x="connsiteX0" y="connsiteY0"/>
                  </a:cxn>
                  <a:cxn ang="0">
                    <a:pos x="connsiteX1" y="connsiteY1"/>
                  </a:cxn>
                  <a:cxn ang="0">
                    <a:pos x="connsiteX2" y="connsiteY2"/>
                  </a:cxn>
                </a:cxnLst>
                <a:rect l="l" t="t" r="r" b="b"/>
                <a:pathLst>
                  <a:path w="377780" h="1481071">
                    <a:moveTo>
                      <a:pt x="0" y="0"/>
                    </a:moveTo>
                    <a:cubicBezTo>
                      <a:pt x="184597" y="224307"/>
                      <a:pt x="369194" y="448614"/>
                      <a:pt x="373487" y="695459"/>
                    </a:cubicBezTo>
                    <a:cubicBezTo>
                      <a:pt x="377780" y="942304"/>
                      <a:pt x="201769" y="1211687"/>
                      <a:pt x="25758" y="1481071"/>
                    </a:cubicBezTo>
                  </a:path>
                </a:pathLst>
              </a:cu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65" name="フリーフォーム 64"/>
              <p:cNvSpPr/>
              <p:nvPr/>
            </p:nvSpPr>
            <p:spPr>
              <a:xfrm>
                <a:off x="8358188" y="3829050"/>
                <a:ext cx="71437" cy="428625"/>
              </a:xfrm>
              <a:custGeom>
                <a:avLst/>
                <a:gdLst>
                  <a:gd name="connsiteX0" fmla="*/ 0 w 377780"/>
                  <a:gd name="connsiteY0" fmla="*/ 0 h 1481071"/>
                  <a:gd name="connsiteX1" fmla="*/ 373487 w 377780"/>
                  <a:gd name="connsiteY1" fmla="*/ 695459 h 1481071"/>
                  <a:gd name="connsiteX2" fmla="*/ 25758 w 377780"/>
                  <a:gd name="connsiteY2" fmla="*/ 1481071 h 1481071"/>
                </a:gdLst>
                <a:ahLst/>
                <a:cxnLst>
                  <a:cxn ang="0">
                    <a:pos x="connsiteX0" y="connsiteY0"/>
                  </a:cxn>
                  <a:cxn ang="0">
                    <a:pos x="connsiteX1" y="connsiteY1"/>
                  </a:cxn>
                  <a:cxn ang="0">
                    <a:pos x="connsiteX2" y="connsiteY2"/>
                  </a:cxn>
                </a:cxnLst>
                <a:rect l="l" t="t" r="r" b="b"/>
                <a:pathLst>
                  <a:path w="377780" h="1481071">
                    <a:moveTo>
                      <a:pt x="0" y="0"/>
                    </a:moveTo>
                    <a:cubicBezTo>
                      <a:pt x="184597" y="224307"/>
                      <a:pt x="369194" y="448614"/>
                      <a:pt x="373487" y="695459"/>
                    </a:cubicBezTo>
                    <a:cubicBezTo>
                      <a:pt x="377780" y="942304"/>
                      <a:pt x="201769" y="1211687"/>
                      <a:pt x="25758" y="1481071"/>
                    </a:cubicBezTo>
                  </a:path>
                </a:pathLst>
              </a:cu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grpSp>
        <p:cxnSp>
          <p:nvCxnSpPr>
            <p:cNvPr id="76" name="直線矢印コネクタ 75"/>
            <p:cNvCxnSpPr/>
            <p:nvPr/>
          </p:nvCxnSpPr>
          <p:spPr>
            <a:xfrm>
              <a:off x="3384914" y="2428868"/>
              <a:ext cx="1928826" cy="35719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419872" y="3573016"/>
              <a:ext cx="1179488" cy="702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3491880" y="6165304"/>
              <a:ext cx="1464670" cy="2640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グループ化 26"/>
          <p:cNvGrpSpPr/>
          <p:nvPr/>
        </p:nvGrpSpPr>
        <p:grpSpPr>
          <a:xfrm>
            <a:off x="619379" y="1571612"/>
            <a:ext cx="618566" cy="5156807"/>
            <a:chOff x="7878300" y="1571612"/>
            <a:chExt cx="618566" cy="5156807"/>
          </a:xfrm>
        </p:grpSpPr>
        <p:cxnSp>
          <p:nvCxnSpPr>
            <p:cNvPr id="46" name="直線矢印コネクタ 45"/>
            <p:cNvCxnSpPr/>
            <p:nvPr/>
          </p:nvCxnSpPr>
          <p:spPr>
            <a:xfrm flipH="1">
              <a:off x="8181452" y="2122227"/>
              <a:ext cx="1684" cy="3978822"/>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7901831" y="1571612"/>
              <a:ext cx="595035" cy="584775"/>
            </a:xfrm>
            <a:prstGeom prst="rect">
              <a:avLst/>
            </a:prstGeom>
            <a:noFill/>
          </p:spPr>
          <p:txBody>
            <a:bodyPr wrap="none" rtlCol="0">
              <a:spAutoFit/>
            </a:bodyPr>
            <a:lstStyle/>
            <a:p>
              <a:pPr algn="l" fontAlgn="auto">
                <a:spcBef>
                  <a:spcPts val="0"/>
                </a:spcBef>
                <a:spcAft>
                  <a:spcPts val="0"/>
                </a:spcAft>
              </a:pPr>
              <a:r>
                <a:rPr lang="ja-JP" altLang="en-US" sz="3200" b="0" dirty="0">
                  <a:solidFill>
                    <a:prstClr val="black"/>
                  </a:solidFill>
                  <a:latin typeface="Calibri"/>
                  <a:ea typeface="ＭＳ Ｐゴシック"/>
                </a:rPr>
                <a:t>小</a:t>
              </a:r>
            </a:p>
          </p:txBody>
        </p:sp>
        <p:sp>
          <p:nvSpPr>
            <p:cNvPr id="48" name="テキスト ボックス 47"/>
            <p:cNvSpPr txBox="1"/>
            <p:nvPr/>
          </p:nvSpPr>
          <p:spPr>
            <a:xfrm>
              <a:off x="7878300" y="6143644"/>
              <a:ext cx="595035" cy="584775"/>
            </a:xfrm>
            <a:prstGeom prst="rect">
              <a:avLst/>
            </a:prstGeom>
            <a:noFill/>
          </p:spPr>
          <p:txBody>
            <a:bodyPr wrap="none" rtlCol="0">
              <a:spAutoFit/>
            </a:bodyPr>
            <a:lstStyle/>
            <a:p>
              <a:pPr algn="l" fontAlgn="auto">
                <a:spcBef>
                  <a:spcPts val="0"/>
                </a:spcBef>
                <a:spcAft>
                  <a:spcPts val="0"/>
                </a:spcAft>
              </a:pPr>
              <a:r>
                <a:rPr lang="ja-JP" altLang="en-US" sz="3200" b="0" dirty="0">
                  <a:solidFill>
                    <a:prstClr val="black"/>
                  </a:solidFill>
                  <a:latin typeface="Calibri"/>
                  <a:ea typeface="ＭＳ Ｐゴシック"/>
                </a:rPr>
                <a:t>大</a:t>
              </a:r>
              <a:endParaRPr lang="ja-JP" altLang="en-US" sz="2400" b="0" dirty="0">
                <a:solidFill>
                  <a:prstClr val="black"/>
                </a:solidFill>
                <a:latin typeface="Calibri"/>
                <a:ea typeface="ＭＳ Ｐゴシック"/>
              </a:endParaRPr>
            </a:p>
          </p:txBody>
        </p:sp>
      </p:grpSp>
      <p:graphicFrame>
        <p:nvGraphicFramePr>
          <p:cNvPr id="193537" name="Object 1"/>
          <p:cNvGraphicFramePr>
            <a:graphicFrameLocks noChangeAspect="1"/>
          </p:cNvGraphicFramePr>
          <p:nvPr/>
        </p:nvGraphicFramePr>
        <p:xfrm>
          <a:off x="3913188" y="1143000"/>
          <a:ext cx="5027612" cy="1117600"/>
        </p:xfrm>
        <a:graphic>
          <a:graphicData uri="http://schemas.openxmlformats.org/presentationml/2006/ole">
            <mc:AlternateContent xmlns:mc="http://schemas.openxmlformats.org/markup-compatibility/2006">
              <mc:Choice xmlns:v="urn:schemas-microsoft-com:vml" Requires="v">
                <p:oleObj name="数式" r:id="rId6" imgW="1942920" imgH="431640" progId="Equation.3">
                  <p:embed/>
                </p:oleObj>
              </mc:Choice>
              <mc:Fallback>
                <p:oleObj name="数式" r:id="rId6" imgW="194292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3188" y="1143000"/>
                        <a:ext cx="5027612" cy="1117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93538" name="Object 2"/>
          <p:cNvGraphicFramePr>
            <a:graphicFrameLocks noChangeAspect="1"/>
          </p:cNvGraphicFramePr>
          <p:nvPr/>
        </p:nvGraphicFramePr>
        <p:xfrm>
          <a:off x="214282" y="3545787"/>
          <a:ext cx="611209" cy="811907"/>
        </p:xfrm>
        <a:graphic>
          <a:graphicData uri="http://schemas.openxmlformats.org/presentationml/2006/ole">
            <mc:AlternateContent xmlns:mc="http://schemas.openxmlformats.org/markup-compatibility/2006">
              <mc:Choice xmlns:v="urn:schemas-microsoft-com:vml" Requires="v">
                <p:oleObj name="数式" r:id="rId8" imgW="152280" imgH="203040" progId="Equation.3">
                  <p:embed/>
                </p:oleObj>
              </mc:Choice>
              <mc:Fallback>
                <p:oleObj name="数式" r:id="rId8" imgW="15228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3545787"/>
                        <a:ext cx="611209" cy="81190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9" name="テキスト ボックス 28"/>
          <p:cNvSpPr txBox="1"/>
          <p:nvPr/>
        </p:nvSpPr>
        <p:spPr>
          <a:xfrm>
            <a:off x="5567275" y="6500834"/>
            <a:ext cx="3505319" cy="400110"/>
          </a:xfrm>
          <a:prstGeom prst="rect">
            <a:avLst/>
          </a:prstGeom>
          <a:noFill/>
        </p:spPr>
        <p:txBody>
          <a:bodyPr wrap="none" rtlCol="0">
            <a:spAutoFit/>
          </a:bodyPr>
          <a:lstStyle/>
          <a:p>
            <a:pPr algn="l" fontAlgn="auto">
              <a:spcBef>
                <a:spcPts val="0"/>
              </a:spcBef>
              <a:spcAft>
                <a:spcPts val="0"/>
              </a:spcAft>
            </a:pPr>
            <a:r>
              <a:rPr lang="en-US" altLang="ja-JP" b="0" dirty="0">
                <a:solidFill>
                  <a:prstClr val="black"/>
                </a:solidFill>
                <a:latin typeface="Calibri"/>
                <a:ea typeface="ＭＳ Ｐゴシック"/>
              </a:rPr>
              <a:t>[</a:t>
            </a:r>
            <a:r>
              <a:rPr lang="en-US" altLang="ja-JP" b="0" dirty="0" err="1">
                <a:solidFill>
                  <a:prstClr val="black"/>
                </a:solidFill>
                <a:latin typeface="Calibri"/>
                <a:ea typeface="ＭＳ Ｐゴシック"/>
              </a:rPr>
              <a:t>Hukushima</a:t>
            </a:r>
            <a:r>
              <a:rPr lang="en-US" altLang="ja-JP" b="0" dirty="0">
                <a:solidFill>
                  <a:prstClr val="black"/>
                </a:solidFill>
                <a:latin typeface="Calibri"/>
                <a:ea typeface="ＭＳ Ｐゴシック"/>
              </a:rPr>
              <a:t> and </a:t>
            </a:r>
            <a:r>
              <a:rPr lang="en-US" altLang="ja-JP" b="0" dirty="0" err="1">
                <a:solidFill>
                  <a:prstClr val="black"/>
                </a:solidFill>
                <a:latin typeface="Calibri"/>
                <a:ea typeface="ＭＳ Ｐゴシック"/>
              </a:rPr>
              <a:t>Nemoto</a:t>
            </a:r>
            <a:r>
              <a:rPr lang="en-US" altLang="ja-JP" b="0" dirty="0">
                <a:solidFill>
                  <a:prstClr val="black"/>
                </a:solidFill>
                <a:latin typeface="Calibri"/>
                <a:ea typeface="ＭＳ Ｐゴシック"/>
              </a:rPr>
              <a:t>, 1996]</a:t>
            </a:r>
            <a:endParaRPr lang="ja-JP" altLang="en-US" b="0" dirty="0">
              <a:solidFill>
                <a:prstClr val="black"/>
              </a:solidFill>
              <a:latin typeface="Calibri"/>
              <a:ea typeface="ＭＳ Ｐゴシック"/>
            </a:endParaRPr>
          </a:p>
        </p:txBody>
      </p:sp>
    </p:spTree>
    <p:extLst>
      <p:ext uri="{BB962C8B-B14F-4D97-AF65-F5344CB8AC3E}">
        <p14:creationId xmlns:p14="http://schemas.microsoft.com/office/powerpoint/2010/main" val="2771602963"/>
      </p:ext>
    </p:extLst>
  </p:cSld>
  <p:clrMapOvr>
    <a:masterClrMapping/>
  </p:clrMapOvr>
  <p:transition advTm="54266"/>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タイトル 1"/>
          <p:cNvSpPr>
            <a:spLocks noGrp="1"/>
          </p:cNvSpPr>
          <p:nvPr>
            <p:ph type="title"/>
          </p:nvPr>
        </p:nvSpPr>
        <p:spPr/>
        <p:txBody>
          <a:bodyPr/>
          <a:lstStyle/>
          <a:p>
            <a:endParaRPr lang="ja-JP" altLang="en-US">
              <a:latin typeface="Garamond" charset="0"/>
              <a:ea typeface="ＭＳ Ｐゴシック" charset="0"/>
              <a:cs typeface="ＭＳ Ｐゴシック" charset="0"/>
            </a:endParaRPr>
          </a:p>
        </p:txBody>
      </p:sp>
      <p:sp>
        <p:nvSpPr>
          <p:cNvPr id="95234" name="スライド番号プレースホルダ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fld id="{D7A1D596-9625-2B45-8EA5-A2A66ED027DC}" type="slidenum">
              <a:rPr kumimoji="0" lang="en-US" altLang="ja-JP">
                <a:solidFill>
                  <a:srgbClr val="000000"/>
                </a:solidFill>
              </a:rPr>
              <a:pPr/>
              <a:t>23</a:t>
            </a:fld>
            <a:endParaRPr kumimoji="0" lang="en-US" altLang="ja-JP">
              <a:solidFill>
                <a:srgbClr val="000000"/>
              </a:solidFill>
            </a:endParaRPr>
          </a:p>
        </p:txBody>
      </p:sp>
      <p:pic>
        <p:nvPicPr>
          <p:cNvPr id="95235" name="図 4" descr="result00_002_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7315200" cy="512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95236" name="Object 2"/>
          <p:cNvGraphicFramePr>
            <a:graphicFrameLocks noChangeAspect="1"/>
          </p:cNvGraphicFramePr>
          <p:nvPr/>
        </p:nvGraphicFramePr>
        <p:xfrm>
          <a:off x="3298825" y="990600"/>
          <a:ext cx="2460625" cy="457200"/>
        </p:xfrm>
        <a:graphic>
          <a:graphicData uri="http://schemas.openxmlformats.org/presentationml/2006/ole">
            <mc:AlternateContent xmlns:mc="http://schemas.openxmlformats.org/markup-compatibility/2006">
              <mc:Choice xmlns:v="urn:schemas-microsoft-com:vml" Requires="v">
                <p:oleObj name="数式" r:id="rId3" imgW="685800" imgH="127000" progId="Equation.3">
                  <p:embed/>
                </p:oleObj>
              </mc:Choice>
              <mc:Fallback>
                <p:oleObj name="数式" r:id="rId3" imgW="685800" imgH="12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8825" y="990600"/>
                        <a:ext cx="2460625"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312437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タイトル 1"/>
          <p:cNvSpPr>
            <a:spLocks noGrp="1"/>
          </p:cNvSpPr>
          <p:nvPr>
            <p:ph type="title"/>
          </p:nvPr>
        </p:nvSpPr>
        <p:spPr/>
        <p:txBody>
          <a:bodyPr/>
          <a:lstStyle/>
          <a:p>
            <a:endParaRPr lang="ja-JP" altLang="en-US">
              <a:latin typeface="Garamond" charset="0"/>
              <a:ea typeface="ＭＳ Ｐゴシック" charset="0"/>
              <a:cs typeface="ＭＳ Ｐゴシック" charset="0"/>
            </a:endParaRPr>
          </a:p>
        </p:txBody>
      </p:sp>
      <p:sp>
        <p:nvSpPr>
          <p:cNvPr id="96258" name="スライド番号プレースホルダ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fld id="{AE9353F9-6E5C-8B4C-B590-F7C40BB95B79}" type="slidenum">
              <a:rPr kumimoji="0" lang="en-US" altLang="ja-JP">
                <a:solidFill>
                  <a:srgbClr val="000000"/>
                </a:solidFill>
              </a:rPr>
              <a:pPr/>
              <a:t>24</a:t>
            </a:fld>
            <a:endParaRPr kumimoji="0" lang="en-US" altLang="ja-JP">
              <a:solidFill>
                <a:srgbClr val="000000"/>
              </a:solidFill>
            </a:endParaRPr>
          </a:p>
        </p:txBody>
      </p:sp>
      <p:pic>
        <p:nvPicPr>
          <p:cNvPr id="96259" name="図 5" descr="result00_008_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7315200" cy="512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96260" name="Object 2"/>
          <p:cNvGraphicFramePr>
            <a:graphicFrameLocks noChangeAspect="1"/>
          </p:cNvGraphicFramePr>
          <p:nvPr/>
        </p:nvGraphicFramePr>
        <p:xfrm>
          <a:off x="3413125" y="990600"/>
          <a:ext cx="2233613" cy="457200"/>
        </p:xfrm>
        <a:graphic>
          <a:graphicData uri="http://schemas.openxmlformats.org/presentationml/2006/ole">
            <mc:AlternateContent xmlns:mc="http://schemas.openxmlformats.org/markup-compatibility/2006">
              <mc:Choice xmlns:v="urn:schemas-microsoft-com:vml" Requires="v">
                <p:oleObj name="数式" r:id="rId3" imgW="622300" imgH="127000" progId="Equation.3">
                  <p:embed/>
                </p:oleObj>
              </mc:Choice>
              <mc:Fallback>
                <p:oleObj name="数式" r:id="rId3" imgW="622300" imgH="12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25" y="990600"/>
                        <a:ext cx="2233613"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80791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タイトル 1"/>
          <p:cNvSpPr>
            <a:spLocks noGrp="1"/>
          </p:cNvSpPr>
          <p:nvPr>
            <p:ph type="title"/>
          </p:nvPr>
        </p:nvSpPr>
        <p:spPr/>
        <p:txBody>
          <a:bodyPr/>
          <a:lstStyle/>
          <a:p>
            <a:endParaRPr lang="ja-JP" altLang="en-US">
              <a:latin typeface="Garamond" charset="0"/>
              <a:ea typeface="ＭＳ Ｐゴシック" charset="0"/>
              <a:cs typeface="ＭＳ Ｐゴシック" charset="0"/>
            </a:endParaRPr>
          </a:p>
        </p:txBody>
      </p:sp>
      <p:sp>
        <p:nvSpPr>
          <p:cNvPr id="97282" name="スライド番号プレースホルダ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fld id="{36908B7C-FDA6-364E-A8E7-8B4D818897C9}" type="slidenum">
              <a:rPr kumimoji="0" lang="en-US" altLang="ja-JP">
                <a:solidFill>
                  <a:srgbClr val="000000"/>
                </a:solidFill>
              </a:rPr>
              <a:pPr/>
              <a:t>25</a:t>
            </a:fld>
            <a:endParaRPr kumimoji="0" lang="en-US" altLang="ja-JP">
              <a:solidFill>
                <a:srgbClr val="000000"/>
              </a:solidFill>
            </a:endParaRPr>
          </a:p>
        </p:txBody>
      </p:sp>
      <p:pic>
        <p:nvPicPr>
          <p:cNvPr id="97283" name="図 4" descr="result00_011_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7315200" cy="512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97284" name="Object 2"/>
          <p:cNvGraphicFramePr>
            <a:graphicFrameLocks noChangeAspect="1"/>
          </p:cNvGraphicFramePr>
          <p:nvPr/>
        </p:nvGraphicFramePr>
        <p:xfrm>
          <a:off x="3435350" y="990600"/>
          <a:ext cx="2189163" cy="457200"/>
        </p:xfrm>
        <a:graphic>
          <a:graphicData uri="http://schemas.openxmlformats.org/presentationml/2006/ole">
            <mc:AlternateContent xmlns:mc="http://schemas.openxmlformats.org/markup-compatibility/2006">
              <mc:Choice xmlns:v="urn:schemas-microsoft-com:vml" Requires="v">
                <p:oleObj name="数式" r:id="rId3" imgW="609600" imgH="127000" progId="Equation.3">
                  <p:embed/>
                </p:oleObj>
              </mc:Choice>
              <mc:Fallback>
                <p:oleObj name="数式" r:id="rId3" imgW="609600" imgH="12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350" y="990600"/>
                        <a:ext cx="2189163"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40010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タイトル 1"/>
          <p:cNvSpPr>
            <a:spLocks noGrp="1"/>
          </p:cNvSpPr>
          <p:nvPr>
            <p:ph type="title"/>
          </p:nvPr>
        </p:nvSpPr>
        <p:spPr/>
        <p:txBody>
          <a:bodyPr/>
          <a:lstStyle/>
          <a:p>
            <a:endParaRPr lang="ja-JP" altLang="en-US">
              <a:latin typeface="Garamond" charset="0"/>
              <a:ea typeface="ＭＳ Ｐゴシック" charset="0"/>
              <a:cs typeface="ＭＳ Ｐゴシック" charset="0"/>
            </a:endParaRPr>
          </a:p>
        </p:txBody>
      </p:sp>
      <p:sp>
        <p:nvSpPr>
          <p:cNvPr id="98306" name="スライド番号プレースホルダ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fld id="{FFCA20DF-3109-6749-8419-0DED9F3CE49A}" type="slidenum">
              <a:rPr kumimoji="0" lang="en-US" altLang="ja-JP">
                <a:solidFill>
                  <a:srgbClr val="000000"/>
                </a:solidFill>
              </a:rPr>
              <a:pPr/>
              <a:t>26</a:t>
            </a:fld>
            <a:endParaRPr kumimoji="0" lang="en-US" altLang="ja-JP">
              <a:solidFill>
                <a:srgbClr val="000000"/>
              </a:solidFill>
            </a:endParaRPr>
          </a:p>
        </p:txBody>
      </p:sp>
      <p:pic>
        <p:nvPicPr>
          <p:cNvPr id="98307" name="図 4" descr="result00_014_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7315200" cy="512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98308" name="Object 2"/>
          <p:cNvGraphicFramePr>
            <a:graphicFrameLocks noChangeAspect="1"/>
          </p:cNvGraphicFramePr>
          <p:nvPr/>
        </p:nvGraphicFramePr>
        <p:xfrm>
          <a:off x="3549650" y="990600"/>
          <a:ext cx="1958975" cy="457200"/>
        </p:xfrm>
        <a:graphic>
          <a:graphicData uri="http://schemas.openxmlformats.org/presentationml/2006/ole">
            <mc:AlternateContent xmlns:mc="http://schemas.openxmlformats.org/markup-compatibility/2006">
              <mc:Choice xmlns:v="urn:schemas-microsoft-com:vml" Requires="v">
                <p:oleObj name="数式" r:id="rId3" imgW="546100" imgH="127000" progId="Equation.3">
                  <p:embed/>
                </p:oleObj>
              </mc:Choice>
              <mc:Fallback>
                <p:oleObj name="数式" r:id="rId3" imgW="546100" imgH="12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50" y="990600"/>
                        <a:ext cx="1958975"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508053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タイトル 1"/>
          <p:cNvSpPr>
            <a:spLocks noGrp="1"/>
          </p:cNvSpPr>
          <p:nvPr>
            <p:ph type="title"/>
          </p:nvPr>
        </p:nvSpPr>
        <p:spPr/>
        <p:txBody>
          <a:bodyPr/>
          <a:lstStyle/>
          <a:p>
            <a:endParaRPr lang="ja-JP" altLang="en-US">
              <a:latin typeface="Garamond" charset="0"/>
              <a:ea typeface="ＭＳ Ｐゴシック" charset="0"/>
              <a:cs typeface="ＭＳ Ｐゴシック" charset="0"/>
            </a:endParaRPr>
          </a:p>
        </p:txBody>
      </p:sp>
      <p:sp>
        <p:nvSpPr>
          <p:cNvPr id="99330" name="スライド番号プレースホルダ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fld id="{201976CB-CC33-9B4E-8ED7-4157C363192C}" type="slidenum">
              <a:rPr kumimoji="0" lang="en-US" altLang="ja-JP">
                <a:solidFill>
                  <a:srgbClr val="000000"/>
                </a:solidFill>
              </a:rPr>
              <a:pPr/>
              <a:t>27</a:t>
            </a:fld>
            <a:endParaRPr kumimoji="0" lang="en-US" altLang="ja-JP">
              <a:solidFill>
                <a:srgbClr val="000000"/>
              </a:solidFill>
            </a:endParaRPr>
          </a:p>
        </p:txBody>
      </p:sp>
      <p:pic>
        <p:nvPicPr>
          <p:cNvPr id="99331" name="図 5" descr="result00_017_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7315200" cy="512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99332" name="Object 2"/>
          <p:cNvGraphicFramePr>
            <a:graphicFrameLocks noChangeAspect="1"/>
          </p:cNvGraphicFramePr>
          <p:nvPr/>
        </p:nvGraphicFramePr>
        <p:xfrm>
          <a:off x="3571875" y="990600"/>
          <a:ext cx="1914525" cy="457200"/>
        </p:xfrm>
        <a:graphic>
          <a:graphicData uri="http://schemas.openxmlformats.org/presentationml/2006/ole">
            <mc:AlternateContent xmlns:mc="http://schemas.openxmlformats.org/markup-compatibility/2006">
              <mc:Choice xmlns:v="urn:schemas-microsoft-com:vml" Requires="v">
                <p:oleObj name="数式" r:id="rId3" imgW="533400" imgH="127000" progId="Equation.3">
                  <p:embed/>
                </p:oleObj>
              </mc:Choice>
              <mc:Fallback>
                <p:oleObj name="数式" r:id="rId3" imgW="533400" imgH="12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5" y="990600"/>
                        <a:ext cx="1914525"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21533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タイトル 1"/>
          <p:cNvSpPr>
            <a:spLocks noGrp="1"/>
          </p:cNvSpPr>
          <p:nvPr>
            <p:ph type="title"/>
          </p:nvPr>
        </p:nvSpPr>
        <p:spPr/>
        <p:txBody>
          <a:bodyPr/>
          <a:lstStyle/>
          <a:p>
            <a:endParaRPr lang="ja-JP" altLang="en-US">
              <a:latin typeface="Garamond" charset="0"/>
              <a:ea typeface="ＭＳ Ｐゴシック" charset="0"/>
              <a:cs typeface="ＭＳ Ｐゴシック" charset="0"/>
            </a:endParaRPr>
          </a:p>
        </p:txBody>
      </p:sp>
      <p:sp>
        <p:nvSpPr>
          <p:cNvPr id="100354" name="スライド番号プレースホルダ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fld id="{92EE3199-427F-1E4E-865A-81ADB52D011C}" type="slidenum">
              <a:rPr kumimoji="0" lang="en-US" altLang="ja-JP">
                <a:solidFill>
                  <a:srgbClr val="000000"/>
                </a:solidFill>
              </a:rPr>
              <a:pPr/>
              <a:t>28</a:t>
            </a:fld>
            <a:endParaRPr kumimoji="0" lang="en-US" altLang="ja-JP">
              <a:solidFill>
                <a:srgbClr val="000000"/>
              </a:solidFill>
            </a:endParaRPr>
          </a:p>
        </p:txBody>
      </p:sp>
      <p:pic>
        <p:nvPicPr>
          <p:cNvPr id="100355" name="図 4" descr="result00_020_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7315200" cy="512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0356" name="Object 2"/>
          <p:cNvGraphicFramePr>
            <a:graphicFrameLocks noChangeAspect="1"/>
          </p:cNvGraphicFramePr>
          <p:nvPr/>
        </p:nvGraphicFramePr>
        <p:xfrm>
          <a:off x="3571875" y="990600"/>
          <a:ext cx="1914525" cy="457200"/>
        </p:xfrm>
        <a:graphic>
          <a:graphicData uri="http://schemas.openxmlformats.org/presentationml/2006/ole">
            <mc:AlternateContent xmlns:mc="http://schemas.openxmlformats.org/markup-compatibility/2006">
              <mc:Choice xmlns:v="urn:schemas-microsoft-com:vml" Requires="v">
                <p:oleObj name="数式" r:id="rId3" imgW="533400" imgH="127000" progId="Equation.3">
                  <p:embed/>
                </p:oleObj>
              </mc:Choice>
              <mc:Fallback>
                <p:oleObj name="数式" r:id="rId3" imgW="533400" imgH="12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5" y="990600"/>
                        <a:ext cx="1914525"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919444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タイトル 1"/>
          <p:cNvSpPr>
            <a:spLocks noGrp="1"/>
          </p:cNvSpPr>
          <p:nvPr>
            <p:ph type="title"/>
          </p:nvPr>
        </p:nvSpPr>
        <p:spPr/>
        <p:txBody>
          <a:bodyPr/>
          <a:lstStyle/>
          <a:p>
            <a:endParaRPr lang="ja-JP" altLang="en-US">
              <a:latin typeface="Garamond" charset="0"/>
              <a:ea typeface="ＭＳ Ｐゴシック" charset="0"/>
              <a:cs typeface="ＭＳ Ｐゴシック" charset="0"/>
            </a:endParaRPr>
          </a:p>
        </p:txBody>
      </p:sp>
      <p:sp>
        <p:nvSpPr>
          <p:cNvPr id="101378" name="スライド番号プレースホルダ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fld id="{B9459ACF-4F45-8E46-A9CB-162172ED9F50}" type="slidenum">
              <a:rPr kumimoji="0" lang="en-US" altLang="ja-JP">
                <a:solidFill>
                  <a:srgbClr val="000000"/>
                </a:solidFill>
              </a:rPr>
              <a:pPr/>
              <a:t>29</a:t>
            </a:fld>
            <a:endParaRPr kumimoji="0" lang="en-US" altLang="ja-JP">
              <a:solidFill>
                <a:srgbClr val="000000"/>
              </a:solidFill>
            </a:endParaRPr>
          </a:p>
        </p:txBody>
      </p:sp>
      <p:pic>
        <p:nvPicPr>
          <p:cNvPr id="101379" name="図 5" descr="result00_023_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7315200" cy="512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1380" name="Object 2"/>
          <p:cNvGraphicFramePr>
            <a:graphicFrameLocks noChangeAspect="1"/>
          </p:cNvGraphicFramePr>
          <p:nvPr/>
        </p:nvGraphicFramePr>
        <p:xfrm>
          <a:off x="3571875" y="990600"/>
          <a:ext cx="1914525" cy="457200"/>
        </p:xfrm>
        <a:graphic>
          <a:graphicData uri="http://schemas.openxmlformats.org/presentationml/2006/ole">
            <mc:AlternateContent xmlns:mc="http://schemas.openxmlformats.org/markup-compatibility/2006">
              <mc:Choice xmlns:v="urn:schemas-microsoft-com:vml" Requires="v">
                <p:oleObj name="数式" r:id="rId3" imgW="533400" imgH="127000" progId="Equation.3">
                  <p:embed/>
                </p:oleObj>
              </mc:Choice>
              <mc:Fallback>
                <p:oleObj name="数式" r:id="rId3" imgW="533400" imgH="12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5" y="990600"/>
                        <a:ext cx="1914525"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25026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a:xfrm>
            <a:off x="457200" y="0"/>
            <a:ext cx="8229600" cy="1143000"/>
          </a:xfrm>
        </p:spPr>
        <p:txBody>
          <a:bodyPr/>
          <a:lstStyle/>
          <a:p>
            <a:r>
              <a:rPr lang="ja-JP" altLang="en-US">
                <a:latin typeface="Calibri" charset="0"/>
                <a:ea typeface="ＭＳ Ｐゴシック" charset="0"/>
              </a:rPr>
              <a:t>自己紹介</a:t>
            </a:r>
          </a:p>
        </p:txBody>
      </p:sp>
      <p:sp>
        <p:nvSpPr>
          <p:cNvPr id="110594" name="Rectangle 3"/>
          <p:cNvSpPr>
            <a:spLocks noGrp="1" noChangeArrowheads="1"/>
          </p:cNvSpPr>
          <p:nvPr>
            <p:ph idx="1"/>
          </p:nvPr>
        </p:nvSpPr>
        <p:spPr>
          <a:xfrm>
            <a:off x="228600" y="990600"/>
            <a:ext cx="9153525" cy="4533900"/>
          </a:xfrm>
        </p:spPr>
        <p:txBody>
          <a:bodyPr/>
          <a:lstStyle/>
          <a:p>
            <a:pPr>
              <a:lnSpc>
                <a:spcPct val="80000"/>
              </a:lnSpc>
              <a:buFontTx/>
              <a:buNone/>
            </a:pPr>
            <a:endParaRPr lang="en-US" altLang="ja-JP" sz="2400" dirty="0">
              <a:latin typeface="Calibri" charset="0"/>
              <a:ea typeface="ＭＳ Ｐゴシック" charset="0"/>
            </a:endParaRPr>
          </a:p>
          <a:p>
            <a:pPr>
              <a:lnSpc>
                <a:spcPct val="80000"/>
              </a:lnSpc>
            </a:pPr>
            <a:r>
              <a:rPr lang="ja-JP" altLang="en-US" sz="2400" dirty="0">
                <a:latin typeface="Calibri" charset="0"/>
                <a:ea typeface="ＭＳ Ｐゴシック" charset="0"/>
              </a:rPr>
              <a:t>大阪市立大学理学部物理学科　　　　　        </a:t>
            </a:r>
            <a:r>
              <a:rPr lang="en-US" altLang="ja-JP" sz="2400" dirty="0">
                <a:latin typeface="Calibri" charset="0"/>
                <a:ea typeface="ＭＳ Ｐゴシック" charset="0"/>
              </a:rPr>
              <a:t>(1981 - 1985)</a:t>
            </a:r>
          </a:p>
          <a:p>
            <a:pPr>
              <a:lnSpc>
                <a:spcPct val="80000"/>
              </a:lnSpc>
            </a:pPr>
            <a:r>
              <a:rPr lang="ja-JP" altLang="en-US" sz="2400" dirty="0">
                <a:solidFill>
                  <a:srgbClr val="FF0000"/>
                </a:solidFill>
                <a:latin typeface="Calibri" charset="0"/>
                <a:ea typeface="ＭＳ Ｐゴシック" charset="0"/>
              </a:rPr>
              <a:t>大阪大学大学院理学研究科</a:t>
            </a:r>
            <a:r>
              <a:rPr lang="en-US" altLang="ja-JP" sz="2400" dirty="0">
                <a:solidFill>
                  <a:srgbClr val="FF0000"/>
                </a:solidFill>
                <a:latin typeface="Calibri" charset="0"/>
                <a:ea typeface="ＭＳ Ｐゴシック" charset="0"/>
              </a:rPr>
              <a:t>(</a:t>
            </a:r>
            <a:r>
              <a:rPr lang="ja-JP" altLang="en-US" sz="2400" dirty="0">
                <a:solidFill>
                  <a:srgbClr val="FF0000"/>
                </a:solidFill>
                <a:latin typeface="Calibri" charset="0"/>
                <a:ea typeface="ＭＳ Ｐゴシック" charset="0"/>
              </a:rPr>
              <a:t>金森研</a:t>
            </a:r>
            <a:r>
              <a:rPr lang="en-US" altLang="ja-JP" sz="2400" dirty="0">
                <a:solidFill>
                  <a:srgbClr val="FF0000"/>
                </a:solidFill>
                <a:latin typeface="Calibri" charset="0"/>
                <a:ea typeface="ＭＳ Ｐゴシック" charset="0"/>
              </a:rPr>
              <a:t>)</a:t>
            </a:r>
            <a:r>
              <a:rPr lang="ja-JP" altLang="en-US" sz="2400" dirty="0">
                <a:solidFill>
                  <a:srgbClr val="FF0000"/>
                </a:solidFill>
                <a:latin typeface="Calibri" charset="0"/>
                <a:ea typeface="ＭＳ Ｐゴシック" charset="0"/>
              </a:rPr>
              <a:t>        </a:t>
            </a:r>
            <a:r>
              <a:rPr lang="en-US" altLang="ja-JP" sz="2400" dirty="0">
                <a:solidFill>
                  <a:srgbClr val="FF0000"/>
                </a:solidFill>
                <a:latin typeface="Calibri" charset="0"/>
                <a:ea typeface="ＭＳ Ｐゴシック" charset="0"/>
              </a:rPr>
              <a:t>    </a:t>
            </a:r>
            <a:r>
              <a:rPr lang="ja-JP" altLang="en-US" sz="2400" dirty="0">
                <a:solidFill>
                  <a:srgbClr val="FF0000"/>
                </a:solidFill>
                <a:latin typeface="Calibri" charset="0"/>
                <a:ea typeface="ＭＳ Ｐゴシック" charset="0"/>
              </a:rPr>
              <a:t> </a:t>
            </a:r>
            <a:r>
              <a:rPr lang="en-US" altLang="ja-JP" sz="2400" dirty="0">
                <a:solidFill>
                  <a:srgbClr val="FF0000"/>
                </a:solidFill>
                <a:latin typeface="Calibri" charset="0"/>
                <a:ea typeface="ＭＳ Ｐゴシック" charset="0"/>
              </a:rPr>
              <a:t>(1985 – 1987)</a:t>
            </a:r>
          </a:p>
          <a:p>
            <a:pPr lvl="1">
              <a:lnSpc>
                <a:spcPct val="80000"/>
              </a:lnSpc>
            </a:pPr>
            <a:r>
              <a:rPr lang="ja-JP" altLang="en-US" sz="2400" dirty="0">
                <a:solidFill>
                  <a:srgbClr val="FF0000"/>
                </a:solidFill>
                <a:latin typeface="Calibri" charset="0"/>
                <a:ea typeface="ＭＳ Ｐゴシック" charset="0"/>
              </a:rPr>
              <a:t>希土類元素の光励起スペクトルの理論</a:t>
            </a:r>
          </a:p>
          <a:p>
            <a:pPr>
              <a:lnSpc>
                <a:spcPct val="80000"/>
              </a:lnSpc>
            </a:pPr>
            <a:r>
              <a:rPr lang="ja-JP" altLang="en-US" sz="2400" dirty="0">
                <a:latin typeface="Calibri" charset="0"/>
                <a:ea typeface="ＭＳ Ｐゴシック" charset="0"/>
              </a:rPr>
              <a:t>三菱電機                                                 </a:t>
            </a:r>
            <a:r>
              <a:rPr lang="en-US" altLang="ja-JP" sz="2400" dirty="0">
                <a:latin typeface="Calibri" charset="0"/>
                <a:ea typeface="ＭＳ Ｐゴシック" charset="0"/>
              </a:rPr>
              <a:t>(1987 - 1989)</a:t>
            </a:r>
          </a:p>
          <a:p>
            <a:pPr lvl="1">
              <a:lnSpc>
                <a:spcPct val="80000"/>
              </a:lnSpc>
            </a:pPr>
            <a:r>
              <a:rPr lang="ja-JP" altLang="en-US" sz="2400" dirty="0">
                <a:latin typeface="Calibri" charset="0"/>
                <a:ea typeface="ＭＳ Ｐゴシック" charset="0"/>
              </a:rPr>
              <a:t>化合物半導体（半導体レーザー）の結晶成長</a:t>
            </a:r>
          </a:p>
          <a:p>
            <a:pPr>
              <a:lnSpc>
                <a:spcPct val="80000"/>
              </a:lnSpc>
            </a:pPr>
            <a:r>
              <a:rPr lang="ja-JP" altLang="en-US" sz="2400" dirty="0">
                <a:latin typeface="Calibri" charset="0"/>
                <a:ea typeface="ＭＳ Ｐゴシック" charset="0"/>
              </a:rPr>
              <a:t>大阪大学大学院基礎工学研究科生物工学 </a:t>
            </a:r>
            <a:r>
              <a:rPr lang="en-US" altLang="ja-JP" sz="2400" dirty="0">
                <a:latin typeface="Calibri" charset="0"/>
                <a:ea typeface="ＭＳ Ｐゴシック" charset="0"/>
              </a:rPr>
              <a:t> (1989 - 1996)</a:t>
            </a:r>
          </a:p>
          <a:p>
            <a:pPr>
              <a:lnSpc>
                <a:spcPct val="80000"/>
              </a:lnSpc>
            </a:pPr>
            <a:r>
              <a:rPr lang="en-US" altLang="ja-JP" sz="2400" dirty="0">
                <a:latin typeface="Calibri" charset="0"/>
                <a:ea typeface="ＭＳ Ｐゴシック" charset="0"/>
              </a:rPr>
              <a:t>JST</a:t>
            </a:r>
            <a:r>
              <a:rPr lang="ja-JP" altLang="en-US" sz="2400" dirty="0">
                <a:latin typeface="Calibri" charset="0"/>
                <a:ea typeface="ＭＳ Ｐゴシック" charset="0"/>
              </a:rPr>
              <a:t>　</a:t>
            </a:r>
            <a:r>
              <a:rPr lang="en-US" altLang="ja-JP" sz="2400" dirty="0">
                <a:latin typeface="Calibri" charset="0"/>
                <a:ea typeface="ＭＳ Ｐゴシック" charset="0"/>
              </a:rPr>
              <a:t>ERATO </a:t>
            </a:r>
            <a:r>
              <a:rPr lang="ja-JP" altLang="en-US" sz="2400" dirty="0">
                <a:latin typeface="Calibri" charset="0"/>
                <a:ea typeface="ＭＳ Ｐゴシック" charset="0"/>
              </a:rPr>
              <a:t>川人学習動態脳プロジェクト  </a:t>
            </a:r>
            <a:r>
              <a:rPr lang="en-US" altLang="ja-JP" sz="2400" dirty="0">
                <a:latin typeface="Calibri" charset="0"/>
                <a:ea typeface="ＭＳ Ｐゴシック" charset="0"/>
              </a:rPr>
              <a:t>     (1996 - 2001)</a:t>
            </a:r>
          </a:p>
          <a:p>
            <a:pPr>
              <a:lnSpc>
                <a:spcPct val="80000"/>
              </a:lnSpc>
            </a:pPr>
            <a:r>
              <a:rPr lang="ja-JP" altLang="en-US" sz="2400" dirty="0">
                <a:solidFill>
                  <a:srgbClr val="000000"/>
                </a:solidFill>
                <a:latin typeface="Calibri" charset="0"/>
                <a:ea typeface="ＭＳ Ｐゴシック" charset="0"/>
              </a:rPr>
              <a:t>理化学研究所　脳科学総合研究センター     </a:t>
            </a:r>
            <a:r>
              <a:rPr lang="en-US" altLang="ja-JP" sz="2400" dirty="0">
                <a:solidFill>
                  <a:srgbClr val="000000"/>
                </a:solidFill>
                <a:latin typeface="Calibri" charset="0"/>
                <a:ea typeface="ＭＳ Ｐゴシック" charset="0"/>
              </a:rPr>
              <a:t>(2001 - 04/06)</a:t>
            </a:r>
          </a:p>
          <a:p>
            <a:pPr>
              <a:lnSpc>
                <a:spcPct val="80000"/>
              </a:lnSpc>
            </a:pPr>
            <a:r>
              <a:rPr lang="en-US" altLang="ja-JP" sz="2400" dirty="0">
                <a:latin typeface="Calibri" charset="0"/>
                <a:ea typeface="ＭＳ Ｐゴシック" charset="0"/>
              </a:rPr>
              <a:t>JST </a:t>
            </a:r>
            <a:r>
              <a:rPr lang="ja-JP" altLang="en-US" sz="2400" dirty="0">
                <a:latin typeface="Calibri" charset="0"/>
                <a:ea typeface="ＭＳ Ｐゴシック" charset="0"/>
              </a:rPr>
              <a:t>さきがけ「協調と制御」　　　　  　　　　　　  </a:t>
            </a:r>
            <a:r>
              <a:rPr lang="en-US" altLang="ja-JP" sz="2400" dirty="0">
                <a:latin typeface="Calibri" charset="0"/>
                <a:ea typeface="ＭＳ Ｐゴシック" charset="0"/>
              </a:rPr>
              <a:t>(2002 – 2006) </a:t>
            </a:r>
            <a:r>
              <a:rPr lang="ja-JP" altLang="en-US" sz="2400" dirty="0">
                <a:latin typeface="Calibri" charset="0"/>
                <a:ea typeface="ＭＳ Ｐゴシック" charset="0"/>
              </a:rPr>
              <a:t>　</a:t>
            </a:r>
            <a:endParaRPr lang="en-US" altLang="ja-JP" sz="2400" dirty="0">
              <a:latin typeface="Calibri" charset="0"/>
              <a:ea typeface="ＭＳ Ｐゴシック" charset="0"/>
            </a:endParaRPr>
          </a:p>
          <a:p>
            <a:pPr>
              <a:lnSpc>
                <a:spcPct val="80000"/>
              </a:lnSpc>
            </a:pPr>
            <a:r>
              <a:rPr lang="ja-JP" altLang="en-US" sz="2400" dirty="0">
                <a:latin typeface="Calibri" charset="0"/>
                <a:ea typeface="ＭＳ Ｐゴシック" charset="0"/>
              </a:rPr>
              <a:t>東京大学・大学院新領域創成科学研究科　複雑理工学専攻</a:t>
            </a:r>
            <a:endParaRPr lang="en-US" altLang="ja-JP" sz="2400" dirty="0">
              <a:latin typeface="Calibri" charset="0"/>
              <a:ea typeface="ＭＳ Ｐゴシック" charset="0"/>
            </a:endParaRPr>
          </a:p>
          <a:p>
            <a:pPr>
              <a:lnSpc>
                <a:spcPct val="80000"/>
              </a:lnSpc>
              <a:buFontTx/>
              <a:buNone/>
            </a:pPr>
            <a:r>
              <a:rPr lang="en-US" altLang="ja-JP" sz="2400" dirty="0">
                <a:latin typeface="Calibri" charset="0"/>
                <a:ea typeface="ＭＳ Ｐゴシック" charset="0"/>
              </a:rPr>
              <a:t>	</a:t>
            </a:r>
            <a:r>
              <a:rPr lang="ja-JP" altLang="en-US" sz="2400" dirty="0">
                <a:latin typeface="Calibri" charset="0"/>
                <a:ea typeface="ＭＳ Ｐゴシック" charset="0"/>
              </a:rPr>
              <a:t>複雑行動知能学分野　　　　　　　　　　　　　　</a:t>
            </a:r>
            <a:r>
              <a:rPr lang="en-US" altLang="ja-JP" sz="2400" dirty="0">
                <a:latin typeface="Calibri" charset="0"/>
                <a:ea typeface="ＭＳ Ｐゴシック" charset="0"/>
              </a:rPr>
              <a:t> (2004/07 – 2008/8) </a:t>
            </a:r>
          </a:p>
          <a:p>
            <a:pPr>
              <a:lnSpc>
                <a:spcPct val="80000"/>
              </a:lnSpc>
            </a:pPr>
            <a:r>
              <a:rPr lang="ja-JP" altLang="en-US" sz="2400" dirty="0">
                <a:latin typeface="Calibri" charset="0"/>
                <a:ea typeface="ＭＳ Ｐゴシック" charset="0"/>
              </a:rPr>
              <a:t>東京大学・大学院新領域創成科学研究科　複雑理工学専攻</a:t>
            </a:r>
          </a:p>
          <a:p>
            <a:pPr>
              <a:lnSpc>
                <a:spcPct val="80000"/>
              </a:lnSpc>
              <a:buFontTx/>
              <a:buNone/>
            </a:pPr>
            <a:r>
              <a:rPr lang="ja-JP" altLang="en-US" sz="2400" dirty="0">
                <a:latin typeface="Calibri" charset="0"/>
                <a:ea typeface="ＭＳ Ｐゴシック" charset="0"/>
              </a:rPr>
              <a:t>	情報認知機構分野　　　　　　　　　　　　　　　 </a:t>
            </a:r>
            <a:r>
              <a:rPr lang="en-US" altLang="ja-JP" sz="2400" dirty="0">
                <a:latin typeface="Calibri" charset="0"/>
                <a:ea typeface="ＭＳ Ｐゴシック" charset="0"/>
              </a:rPr>
              <a:t> (2008/09 -    ) </a:t>
            </a:r>
          </a:p>
          <a:p>
            <a:pPr>
              <a:lnSpc>
                <a:spcPct val="80000"/>
              </a:lnSpc>
              <a:buFontTx/>
              <a:buNone/>
            </a:pPr>
            <a:r>
              <a:rPr lang="ja-JP" altLang="en-US" sz="2400" dirty="0">
                <a:latin typeface="Calibri" charset="0"/>
                <a:ea typeface="ＭＳ Ｐゴシック" charset="0"/>
              </a:rPr>
              <a:t>　</a:t>
            </a:r>
          </a:p>
          <a:p>
            <a:pPr>
              <a:lnSpc>
                <a:spcPct val="80000"/>
              </a:lnSpc>
              <a:buFontTx/>
              <a:buNone/>
            </a:pPr>
            <a:endParaRPr lang="ja-JP" altLang="en-US" sz="2400" dirty="0">
              <a:latin typeface="Calibri" charset="0"/>
              <a:ea typeface="ＭＳ Ｐゴシック" charset="0"/>
            </a:endParaRPr>
          </a:p>
        </p:txBody>
      </p:sp>
    </p:spTree>
    <p:extLst>
      <p:ext uri="{BB962C8B-B14F-4D97-AF65-F5344CB8AC3E}">
        <p14:creationId xmlns:p14="http://schemas.microsoft.com/office/powerpoint/2010/main" val="1157827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図 18" descr="result01_071_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543050"/>
            <a:ext cx="4000500" cy="280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26" name="タイトル 1"/>
          <p:cNvSpPr>
            <a:spLocks noGrp="1"/>
          </p:cNvSpPr>
          <p:nvPr>
            <p:ph type="title"/>
          </p:nvPr>
        </p:nvSpPr>
        <p:spPr/>
        <p:txBody>
          <a:bodyPr/>
          <a:lstStyle/>
          <a:p>
            <a:r>
              <a:rPr lang="ja-JP" altLang="en-US">
                <a:latin typeface="Garamond" charset="0"/>
                <a:ea typeface="ＭＳ Ｐゴシック" charset="0"/>
                <a:cs typeface="ＭＳ Ｐゴシック" charset="0"/>
              </a:rPr>
              <a:t>確率的定式化</a:t>
            </a:r>
          </a:p>
        </p:txBody>
      </p:sp>
      <p:sp>
        <p:nvSpPr>
          <p:cNvPr id="103427" name="テキスト ボックス 3"/>
          <p:cNvSpPr txBox="1">
            <a:spLocks noChangeArrowheads="1"/>
          </p:cNvSpPr>
          <p:nvPr/>
        </p:nvSpPr>
        <p:spPr bwMode="auto">
          <a:xfrm>
            <a:off x="457200" y="1196975"/>
            <a:ext cx="635317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r>
              <a:rPr lang="ja-JP" altLang="en-US"/>
              <a:t>出力は，入力からの応答とノイズの足し合わせにより生成</a:t>
            </a:r>
            <a:endParaRPr lang="en-US" altLang="ja-JP"/>
          </a:p>
          <a:p>
            <a:endParaRPr lang="en-US" altLang="ja-JP" sz="800"/>
          </a:p>
          <a:p>
            <a:r>
              <a:rPr lang="ja-JP" altLang="en-US"/>
              <a:t>　　</a:t>
            </a:r>
            <a:r>
              <a:rPr lang="en-US" altLang="ja-JP"/>
              <a:t>⇒</a:t>
            </a:r>
            <a:r>
              <a:rPr lang="ja-JP" altLang="en-US"/>
              <a:t>出力は，確率変数である．</a:t>
            </a:r>
          </a:p>
        </p:txBody>
      </p:sp>
      <p:graphicFrame>
        <p:nvGraphicFramePr>
          <p:cNvPr id="103428" name="Object 4"/>
          <p:cNvGraphicFramePr>
            <a:graphicFrameLocks noChangeAspect="1"/>
          </p:cNvGraphicFramePr>
          <p:nvPr/>
        </p:nvGraphicFramePr>
        <p:xfrm>
          <a:off x="990600" y="2209800"/>
          <a:ext cx="2405063" cy="596900"/>
        </p:xfrm>
        <a:graphic>
          <a:graphicData uri="http://schemas.openxmlformats.org/presentationml/2006/ole">
            <mc:AlternateContent xmlns:mc="http://schemas.openxmlformats.org/markup-compatibility/2006">
              <mc:Choice xmlns:v="urn:schemas-microsoft-com:vml" Requires="v">
                <p:oleObj name="数式" r:id="rId3" imgW="977900" imgH="241300" progId="Equation.3">
                  <p:embed/>
                </p:oleObj>
              </mc:Choice>
              <mc:Fallback>
                <p:oleObj name="数式" r:id="rId3" imgW="9779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09800"/>
                        <a:ext cx="2405063" cy="596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3429" name="テキスト ボックス 6"/>
          <p:cNvSpPr txBox="1">
            <a:spLocks noChangeArrowheads="1"/>
          </p:cNvSpPr>
          <p:nvPr/>
        </p:nvSpPr>
        <p:spPr bwMode="auto">
          <a:xfrm>
            <a:off x="533400" y="3035300"/>
            <a:ext cx="38322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r>
              <a:rPr lang="ja-JP" altLang="en-US"/>
              <a:t>ノイズが正規分布であるとすると，</a:t>
            </a:r>
          </a:p>
        </p:txBody>
      </p:sp>
      <p:graphicFrame>
        <p:nvGraphicFramePr>
          <p:cNvPr id="103430" name="Object 3"/>
          <p:cNvGraphicFramePr>
            <a:graphicFrameLocks noChangeAspect="1"/>
          </p:cNvGraphicFramePr>
          <p:nvPr/>
        </p:nvGraphicFramePr>
        <p:xfrm>
          <a:off x="609600" y="3556000"/>
          <a:ext cx="4583113" cy="850900"/>
        </p:xfrm>
        <a:graphic>
          <a:graphicData uri="http://schemas.openxmlformats.org/presentationml/2006/ole">
            <mc:AlternateContent xmlns:mc="http://schemas.openxmlformats.org/markup-compatibility/2006">
              <mc:Choice xmlns:v="urn:schemas-microsoft-com:vml" Requires="v">
                <p:oleObj name="数式" r:id="rId5" imgW="2133600" imgH="393700" progId="Equation.3">
                  <p:embed/>
                </p:oleObj>
              </mc:Choice>
              <mc:Fallback>
                <p:oleObj name="数式" r:id="rId5" imgW="21336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556000"/>
                        <a:ext cx="4583113" cy="850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3431" name="テキスト ボックス 8"/>
          <p:cNvSpPr txBox="1">
            <a:spLocks noChangeArrowheads="1"/>
          </p:cNvSpPr>
          <p:nvPr/>
        </p:nvSpPr>
        <p:spPr bwMode="auto">
          <a:xfrm>
            <a:off x="533400" y="4887913"/>
            <a:ext cx="49561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r>
              <a:rPr lang="ja-JP" altLang="en-US"/>
              <a:t>それぞれの出力　　が，独立であるとすると，</a:t>
            </a:r>
          </a:p>
        </p:txBody>
      </p:sp>
      <p:graphicFrame>
        <p:nvGraphicFramePr>
          <p:cNvPr id="103432" name="Object 4"/>
          <p:cNvGraphicFramePr>
            <a:graphicFrameLocks noChangeAspect="1"/>
          </p:cNvGraphicFramePr>
          <p:nvPr/>
        </p:nvGraphicFramePr>
        <p:xfrm>
          <a:off x="2351088" y="4876800"/>
          <a:ext cx="342900" cy="439738"/>
        </p:xfrm>
        <a:graphic>
          <a:graphicData uri="http://schemas.openxmlformats.org/presentationml/2006/ole">
            <mc:AlternateContent xmlns:mc="http://schemas.openxmlformats.org/markup-compatibility/2006">
              <mc:Choice xmlns:v="urn:schemas-microsoft-com:vml" Requires="v">
                <p:oleObj name="数式" r:id="rId7" imgW="139700" imgH="177800" progId="Equation.3">
                  <p:embed/>
                </p:oleObj>
              </mc:Choice>
              <mc:Fallback>
                <p:oleObj name="数式" r:id="rId7" imgW="139700" imgH="177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1088" y="4876800"/>
                        <a:ext cx="342900" cy="4397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3433" name="Object 5"/>
          <p:cNvGraphicFramePr>
            <a:graphicFrameLocks noChangeAspect="1"/>
          </p:cNvGraphicFramePr>
          <p:nvPr/>
        </p:nvGraphicFramePr>
        <p:xfrm>
          <a:off x="5287963" y="4602163"/>
          <a:ext cx="2865437" cy="960437"/>
        </p:xfrm>
        <a:graphic>
          <a:graphicData uri="http://schemas.openxmlformats.org/presentationml/2006/ole">
            <mc:AlternateContent xmlns:mc="http://schemas.openxmlformats.org/markup-compatibility/2006">
              <mc:Choice xmlns:v="urn:schemas-microsoft-com:vml" Requires="v">
                <p:oleObj name="数式" r:id="rId9" imgW="1333500" imgH="444500" progId="Equation.3">
                  <p:embed/>
                </p:oleObj>
              </mc:Choice>
              <mc:Fallback>
                <p:oleObj name="数式" r:id="rId9" imgW="1333500" imgH="444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7963" y="4602163"/>
                        <a:ext cx="2865437" cy="9604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3434" name="Object 6"/>
          <p:cNvGraphicFramePr>
            <a:graphicFrameLocks noChangeAspect="1"/>
          </p:cNvGraphicFramePr>
          <p:nvPr/>
        </p:nvGraphicFramePr>
        <p:xfrm>
          <a:off x="6400800" y="5638800"/>
          <a:ext cx="2212975" cy="596900"/>
        </p:xfrm>
        <a:graphic>
          <a:graphicData uri="http://schemas.openxmlformats.org/presentationml/2006/ole">
            <mc:AlternateContent xmlns:mc="http://schemas.openxmlformats.org/markup-compatibility/2006">
              <mc:Choice xmlns:v="urn:schemas-microsoft-com:vml" Requires="v">
                <p:oleObj name="数式" r:id="rId11" imgW="901700" imgH="241300" progId="Equation.3">
                  <p:embed/>
                </p:oleObj>
              </mc:Choice>
              <mc:Fallback>
                <p:oleObj name="数式" r:id="rId11" imgW="9017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0800" y="5638800"/>
                        <a:ext cx="2212975" cy="596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47383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タイトル 1"/>
          <p:cNvSpPr>
            <a:spLocks noGrp="1"/>
          </p:cNvSpPr>
          <p:nvPr>
            <p:ph type="title"/>
          </p:nvPr>
        </p:nvSpPr>
        <p:spPr>
          <a:xfrm>
            <a:off x="107504" y="274638"/>
            <a:ext cx="8856984" cy="1143000"/>
          </a:xfrm>
        </p:spPr>
        <p:txBody>
          <a:bodyPr/>
          <a:lstStyle/>
          <a:p>
            <a:r>
              <a:rPr lang="ja-JP" altLang="en-US" sz="3600" dirty="0">
                <a:latin typeface="Garamond" charset="0"/>
                <a:ea typeface="ＭＳ Ｐゴシック" charset="0"/>
                <a:cs typeface="ＭＳ Ｐゴシック" charset="0"/>
              </a:rPr>
              <a:t>ベイズ推論：因果律を組み込んでデータ解析</a:t>
            </a:r>
          </a:p>
        </p:txBody>
      </p:sp>
      <p:sp>
        <p:nvSpPr>
          <p:cNvPr id="105474" name="スライド番号プレースホルダ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fld id="{9DEB32EA-3D8B-7F4D-B00C-CBB31173D544}" type="slidenum">
              <a:rPr kumimoji="0" lang="en-US" altLang="ja-JP">
                <a:solidFill>
                  <a:srgbClr val="000000"/>
                </a:solidFill>
              </a:rPr>
              <a:pPr/>
              <a:t>31</a:t>
            </a:fld>
            <a:endParaRPr kumimoji="0" lang="en-US" altLang="ja-JP">
              <a:solidFill>
                <a:srgbClr val="000000"/>
              </a:solidFill>
            </a:endParaRPr>
          </a:p>
        </p:txBody>
      </p:sp>
      <p:graphicFrame>
        <p:nvGraphicFramePr>
          <p:cNvPr id="105475" name="Object 4"/>
          <p:cNvGraphicFramePr>
            <a:graphicFrameLocks noChangeAspect="1"/>
          </p:cNvGraphicFramePr>
          <p:nvPr/>
        </p:nvGraphicFramePr>
        <p:xfrm>
          <a:off x="1450975" y="1943100"/>
          <a:ext cx="2803525" cy="436563"/>
        </p:xfrm>
        <a:graphic>
          <a:graphicData uri="http://schemas.openxmlformats.org/presentationml/2006/ole">
            <mc:AlternateContent xmlns:mc="http://schemas.openxmlformats.org/markup-compatibility/2006">
              <mc:Choice xmlns:v="urn:schemas-microsoft-com:vml" Requires="v">
                <p:oleObj name="数式" r:id="rId2" imgW="1320800" imgH="203200" progId="Equation.3">
                  <p:embed/>
                </p:oleObj>
              </mc:Choice>
              <mc:Fallback>
                <p:oleObj name="数式" r:id="rId2" imgW="1320800" imgH="203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1943100"/>
                        <a:ext cx="2803525" cy="436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5476" name="テキスト ボックス 24"/>
          <p:cNvSpPr txBox="1">
            <a:spLocks noChangeArrowheads="1"/>
          </p:cNvSpPr>
          <p:nvPr/>
        </p:nvSpPr>
        <p:spPr bwMode="auto">
          <a:xfrm>
            <a:off x="857250" y="1285875"/>
            <a:ext cx="6407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r>
              <a:rPr lang="ja-JP" altLang="en-US" sz="1800">
                <a:solidFill>
                  <a:srgbClr val="000000"/>
                </a:solidFill>
                <a:latin typeface="ＭＳ Ｐゴシック" charset="0"/>
              </a:rPr>
              <a:t>観測データ　　　だけでなく，パラメータ　　　も確率変数とみなす．</a:t>
            </a:r>
          </a:p>
        </p:txBody>
      </p:sp>
      <p:graphicFrame>
        <p:nvGraphicFramePr>
          <p:cNvPr id="105477" name="Object 3"/>
          <p:cNvGraphicFramePr>
            <a:graphicFrameLocks noChangeAspect="1"/>
          </p:cNvGraphicFramePr>
          <p:nvPr/>
        </p:nvGraphicFramePr>
        <p:xfrm>
          <a:off x="2133600" y="1371600"/>
          <a:ext cx="252413" cy="255588"/>
        </p:xfrm>
        <a:graphic>
          <a:graphicData uri="http://schemas.openxmlformats.org/presentationml/2006/ole">
            <mc:AlternateContent xmlns:mc="http://schemas.openxmlformats.org/markup-compatibility/2006">
              <mc:Choice xmlns:v="urn:schemas-microsoft-com:vml" Requires="v">
                <p:oleObj name="数式" r:id="rId4" imgW="127000" imgH="127000" progId="Equation.3">
                  <p:embed/>
                </p:oleObj>
              </mc:Choice>
              <mc:Fallback>
                <p:oleObj name="数式" r:id="rId4" imgW="127000" imgH="127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371600"/>
                        <a:ext cx="252413" cy="255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5478" name="Object 4"/>
          <p:cNvGraphicFramePr>
            <a:graphicFrameLocks noChangeAspect="1"/>
          </p:cNvGraphicFramePr>
          <p:nvPr/>
        </p:nvGraphicFramePr>
        <p:xfrm>
          <a:off x="4676775" y="1298575"/>
          <a:ext cx="252413" cy="357188"/>
        </p:xfrm>
        <a:graphic>
          <a:graphicData uri="http://schemas.openxmlformats.org/presentationml/2006/ole">
            <mc:AlternateContent xmlns:mc="http://schemas.openxmlformats.org/markup-compatibility/2006">
              <mc:Choice xmlns:v="urn:schemas-microsoft-com:vml" Requires="v">
                <p:oleObj name="数式" r:id="rId6" imgW="126725" imgH="177415" progId="Equation.3">
                  <p:embed/>
                </p:oleObj>
              </mc:Choice>
              <mc:Fallback>
                <p:oleObj name="数式" r:id="rId6" imgW="126725" imgH="17741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6775" y="1298575"/>
                        <a:ext cx="252413" cy="3571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5479" name="Object 5"/>
          <p:cNvGraphicFramePr>
            <a:graphicFrameLocks noChangeAspect="1"/>
          </p:cNvGraphicFramePr>
          <p:nvPr/>
        </p:nvGraphicFramePr>
        <p:xfrm>
          <a:off x="4267200" y="1928813"/>
          <a:ext cx="1914525" cy="465137"/>
        </p:xfrm>
        <a:graphic>
          <a:graphicData uri="http://schemas.openxmlformats.org/presentationml/2006/ole">
            <mc:AlternateContent xmlns:mc="http://schemas.openxmlformats.org/markup-compatibility/2006">
              <mc:Choice xmlns:v="urn:schemas-microsoft-com:vml" Requires="v">
                <p:oleObj name="数式" r:id="rId8" imgW="901700" imgH="215900" progId="Equation.3">
                  <p:embed/>
                </p:oleObj>
              </mc:Choice>
              <mc:Fallback>
                <p:oleObj name="数式" r:id="rId8" imgW="901700" imgH="2159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1928813"/>
                        <a:ext cx="1914525"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5480" name="Object 6"/>
          <p:cNvGraphicFramePr>
            <a:graphicFrameLocks noChangeAspect="1"/>
          </p:cNvGraphicFramePr>
          <p:nvPr/>
        </p:nvGraphicFramePr>
        <p:xfrm>
          <a:off x="1066800" y="3657600"/>
          <a:ext cx="5630863" cy="903288"/>
        </p:xfrm>
        <a:graphic>
          <a:graphicData uri="http://schemas.openxmlformats.org/presentationml/2006/ole">
            <mc:AlternateContent xmlns:mc="http://schemas.openxmlformats.org/markup-compatibility/2006">
              <mc:Choice xmlns:v="urn:schemas-microsoft-com:vml" Requires="v">
                <p:oleObj name="数式" r:id="rId10" imgW="2654300" imgH="419100" progId="Equation.3">
                  <p:embed/>
                </p:oleObj>
              </mc:Choice>
              <mc:Fallback>
                <p:oleObj name="数式" r:id="rId10" imgW="26543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00" y="3657600"/>
                        <a:ext cx="5630863" cy="9032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5481" name="テキスト ボックス 33"/>
          <p:cNvSpPr txBox="1">
            <a:spLocks noChangeArrowheads="1"/>
          </p:cNvSpPr>
          <p:nvPr/>
        </p:nvSpPr>
        <p:spPr bwMode="auto">
          <a:xfrm>
            <a:off x="609600" y="3119438"/>
            <a:ext cx="2565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r>
              <a:rPr lang="ja-JP" altLang="en-US" sz="2400">
                <a:solidFill>
                  <a:srgbClr val="000000"/>
                </a:solidFill>
                <a:latin typeface="ＭＳ Ｐゴシック" charset="0"/>
              </a:rPr>
              <a:t>＜ベイズの定理＞</a:t>
            </a:r>
          </a:p>
        </p:txBody>
      </p:sp>
      <p:sp>
        <p:nvSpPr>
          <p:cNvPr id="35" name="円/楕円 34"/>
          <p:cNvSpPr/>
          <p:nvPr/>
        </p:nvSpPr>
        <p:spPr>
          <a:xfrm>
            <a:off x="6605588" y="2643188"/>
            <a:ext cx="500062" cy="5000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sp>
        <p:nvSpPr>
          <p:cNvPr id="36" name="円/楕円 35"/>
          <p:cNvSpPr/>
          <p:nvPr/>
        </p:nvSpPr>
        <p:spPr>
          <a:xfrm>
            <a:off x="7962900" y="2643188"/>
            <a:ext cx="500063" cy="5000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graphicFrame>
        <p:nvGraphicFramePr>
          <p:cNvPr id="105484" name="Object 16"/>
          <p:cNvGraphicFramePr>
            <a:graphicFrameLocks noChangeAspect="1"/>
          </p:cNvGraphicFramePr>
          <p:nvPr/>
        </p:nvGraphicFramePr>
        <p:xfrm>
          <a:off x="6737350" y="2727325"/>
          <a:ext cx="238125" cy="333375"/>
        </p:xfrm>
        <a:graphic>
          <a:graphicData uri="http://schemas.openxmlformats.org/presentationml/2006/ole">
            <mc:AlternateContent xmlns:mc="http://schemas.openxmlformats.org/markup-compatibility/2006">
              <mc:Choice xmlns:v="urn:schemas-microsoft-com:vml" Requires="v">
                <p:oleObj name="数式" r:id="rId12" imgW="126725" imgH="177415" progId="Equation.3">
                  <p:embed/>
                </p:oleObj>
              </mc:Choice>
              <mc:Fallback>
                <p:oleObj name="数式" r:id="rId12" imgW="126725" imgH="17741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7350" y="2727325"/>
                        <a:ext cx="238125" cy="333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5485" name="Object 17"/>
          <p:cNvGraphicFramePr>
            <a:graphicFrameLocks noChangeAspect="1"/>
          </p:cNvGraphicFramePr>
          <p:nvPr/>
        </p:nvGraphicFramePr>
        <p:xfrm>
          <a:off x="8093075" y="2771775"/>
          <a:ext cx="238125" cy="239713"/>
        </p:xfrm>
        <a:graphic>
          <a:graphicData uri="http://schemas.openxmlformats.org/presentationml/2006/ole">
            <mc:AlternateContent xmlns:mc="http://schemas.openxmlformats.org/markup-compatibility/2006">
              <mc:Choice xmlns:v="urn:schemas-microsoft-com:vml" Requires="v">
                <p:oleObj name="数式" r:id="rId14" imgW="127000" imgH="127000" progId="Equation.3">
                  <p:embed/>
                </p:oleObj>
              </mc:Choice>
              <mc:Fallback>
                <p:oleObj name="数式" r:id="rId14" imgW="127000" imgH="1270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93075" y="2771775"/>
                        <a:ext cx="238125" cy="239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5486" name="テキスト ボックス 27"/>
          <p:cNvSpPr txBox="1">
            <a:spLocks noChangeArrowheads="1"/>
          </p:cNvSpPr>
          <p:nvPr/>
        </p:nvSpPr>
        <p:spPr bwMode="auto">
          <a:xfrm>
            <a:off x="6781800" y="2209800"/>
            <a:ext cx="15700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1800">
                <a:solidFill>
                  <a:srgbClr val="000000"/>
                </a:solidFill>
                <a:latin typeface="ＭＳ Ｐゴシック" charset="0"/>
              </a:rPr>
              <a:t>生成（因果律）</a:t>
            </a:r>
          </a:p>
        </p:txBody>
      </p:sp>
      <p:graphicFrame>
        <p:nvGraphicFramePr>
          <p:cNvPr id="105487" name="Object 5"/>
          <p:cNvGraphicFramePr>
            <a:graphicFrameLocks noChangeAspect="1"/>
          </p:cNvGraphicFramePr>
          <p:nvPr/>
        </p:nvGraphicFramePr>
        <p:xfrm>
          <a:off x="1524000" y="5562600"/>
          <a:ext cx="731838" cy="487363"/>
        </p:xfrm>
        <a:graphic>
          <a:graphicData uri="http://schemas.openxmlformats.org/presentationml/2006/ole">
            <mc:AlternateContent xmlns:mc="http://schemas.openxmlformats.org/markup-compatibility/2006">
              <mc:Choice xmlns:v="urn:schemas-microsoft-com:vml" Requires="v">
                <p:oleObj name="数式" r:id="rId16" imgW="330057" imgH="215806" progId="Equation.3">
                  <p:embed/>
                </p:oleObj>
              </mc:Choice>
              <mc:Fallback>
                <p:oleObj name="数式" r:id="rId16" imgW="330057" imgH="215806"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24000" y="5562600"/>
                        <a:ext cx="731838" cy="487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5488" name="テキスト ボックス 10"/>
          <p:cNvSpPr txBox="1">
            <a:spLocks noChangeArrowheads="1"/>
          </p:cNvSpPr>
          <p:nvPr/>
        </p:nvSpPr>
        <p:spPr bwMode="auto">
          <a:xfrm>
            <a:off x="2211260" y="5616575"/>
            <a:ext cx="487705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r>
              <a:rPr lang="ja-JP" altLang="en-US" sz="1800" dirty="0">
                <a:solidFill>
                  <a:srgbClr val="000000"/>
                </a:solidFill>
                <a:latin typeface="ＭＳ Ｐゴシック" charset="0"/>
              </a:rPr>
              <a:t>：事前確率。あらかじめ設定しておく必要がある。</a:t>
            </a:r>
            <a:endParaRPr lang="en-US" altLang="ja-JP" sz="1800" dirty="0">
              <a:solidFill>
                <a:srgbClr val="000000"/>
              </a:solidFill>
              <a:latin typeface="ＭＳ Ｐゴシック" charset="0"/>
            </a:endParaRPr>
          </a:p>
          <a:p>
            <a:r>
              <a:rPr lang="ja-JP" altLang="en-US" sz="1800" dirty="0">
                <a:solidFill>
                  <a:srgbClr val="000000"/>
                </a:solidFill>
                <a:latin typeface="ＭＳ Ｐゴシック" charset="0"/>
              </a:rPr>
              <a:t>これまで蓄積されてきた科学的知見</a:t>
            </a:r>
          </a:p>
        </p:txBody>
      </p:sp>
      <p:graphicFrame>
        <p:nvGraphicFramePr>
          <p:cNvPr id="105489" name="Object 10"/>
          <p:cNvGraphicFramePr>
            <a:graphicFrameLocks noChangeAspect="1"/>
          </p:cNvGraphicFramePr>
          <p:nvPr/>
        </p:nvGraphicFramePr>
        <p:xfrm>
          <a:off x="1143000" y="4932363"/>
          <a:ext cx="1077913" cy="477837"/>
        </p:xfrm>
        <a:graphic>
          <a:graphicData uri="http://schemas.openxmlformats.org/presentationml/2006/ole">
            <mc:AlternateContent xmlns:mc="http://schemas.openxmlformats.org/markup-compatibility/2006">
              <mc:Choice xmlns:v="urn:schemas-microsoft-com:vml" Requires="v">
                <p:oleObj name="数式" r:id="rId18" imgW="495300" imgH="215900" progId="Equation.3">
                  <p:embed/>
                </p:oleObj>
              </mc:Choice>
              <mc:Fallback>
                <p:oleObj name="数式" r:id="rId18" imgW="495300" imgH="2159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43000" y="4932363"/>
                        <a:ext cx="1077913" cy="4778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5490" name="テキスト ボックス 10"/>
          <p:cNvSpPr txBox="1">
            <a:spLocks noChangeArrowheads="1"/>
          </p:cNvSpPr>
          <p:nvPr/>
        </p:nvSpPr>
        <p:spPr bwMode="auto">
          <a:xfrm>
            <a:off x="2209800" y="4984750"/>
            <a:ext cx="60785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r>
              <a:rPr lang="ja-JP" altLang="en-US" sz="1800">
                <a:solidFill>
                  <a:srgbClr val="000000"/>
                </a:solidFill>
                <a:latin typeface="ＭＳ Ｐゴシック" charset="0"/>
              </a:rPr>
              <a:t>：事後確率。データが与えられたもとでの，パラメータの確率．</a:t>
            </a:r>
          </a:p>
        </p:txBody>
      </p:sp>
      <p:cxnSp>
        <p:nvCxnSpPr>
          <p:cNvPr id="27" name="直線矢印コネクタ 26"/>
          <p:cNvCxnSpPr>
            <a:stCxn id="35" idx="6"/>
            <a:endCxn id="36" idx="2"/>
          </p:cNvCxnSpPr>
          <p:nvPr/>
        </p:nvCxnSpPr>
        <p:spPr>
          <a:xfrm>
            <a:off x="7105650" y="2894013"/>
            <a:ext cx="857250" cy="158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下カーブ矢印 27"/>
          <p:cNvSpPr/>
          <p:nvPr/>
        </p:nvSpPr>
        <p:spPr>
          <a:xfrm rot="10800000">
            <a:off x="6781800" y="3200400"/>
            <a:ext cx="1447800" cy="381000"/>
          </a:xfrm>
          <a:prstGeom prst="curvedDownArrow">
            <a:avLst>
              <a:gd name="adj1" fmla="val 46307"/>
              <a:gd name="adj2" fmla="val 76182"/>
              <a:gd name="adj3" fmla="val 44481"/>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solidFill>
                <a:schemeClr val="tx1"/>
              </a:solidFill>
            </a:endParaRPr>
          </a:p>
        </p:txBody>
      </p:sp>
      <p:cxnSp>
        <p:nvCxnSpPr>
          <p:cNvPr id="30" name="直線コネクタ 29"/>
          <p:cNvCxnSpPr/>
          <p:nvPr/>
        </p:nvCxnSpPr>
        <p:spPr>
          <a:xfrm>
            <a:off x="2590800" y="2438400"/>
            <a:ext cx="3581400" cy="1588"/>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31" name="下矢印 30"/>
          <p:cNvSpPr/>
          <p:nvPr/>
        </p:nvSpPr>
        <p:spPr>
          <a:xfrm>
            <a:off x="4038600" y="2590800"/>
            <a:ext cx="484188" cy="609600"/>
          </a:xfrm>
          <a:prstGeom prst="downArrow">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2614579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タイトル 1"/>
          <p:cNvSpPr>
            <a:spLocks noGrp="1"/>
          </p:cNvSpPr>
          <p:nvPr>
            <p:ph type="title"/>
          </p:nvPr>
        </p:nvSpPr>
        <p:spPr>
          <a:xfrm>
            <a:off x="0" y="260648"/>
            <a:ext cx="9324528" cy="1156990"/>
          </a:xfrm>
        </p:spPr>
        <p:txBody>
          <a:bodyPr/>
          <a:lstStyle/>
          <a:p>
            <a:r>
              <a:rPr lang="ja-JP" altLang="en-US" sz="4000" dirty="0">
                <a:latin typeface="Garamond" charset="0"/>
                <a:ea typeface="ＭＳ Ｐゴシック" charset="0"/>
                <a:cs typeface="ＭＳ Ｐゴシック" charset="0"/>
              </a:rPr>
              <a:t>対数損失関数とエネルギー</a:t>
            </a:r>
            <a:br>
              <a:rPr lang="en-US" altLang="ja-JP" sz="4000" dirty="0">
                <a:latin typeface="Garamond" charset="0"/>
                <a:ea typeface="ＭＳ Ｐゴシック" charset="0"/>
                <a:cs typeface="ＭＳ Ｐゴシック" charset="0"/>
              </a:rPr>
            </a:br>
            <a:r>
              <a:rPr lang="ja-JP" altLang="en-US" sz="4000" dirty="0">
                <a:latin typeface="Garamond" charset="0"/>
                <a:ea typeface="ＭＳ Ｐゴシック" charset="0"/>
                <a:cs typeface="ＭＳ Ｐゴシック" charset="0"/>
              </a:rPr>
              <a:t>ベイズ推論と統計物理は数理的に等価</a:t>
            </a:r>
          </a:p>
        </p:txBody>
      </p:sp>
      <p:sp>
        <p:nvSpPr>
          <p:cNvPr id="104450" name="スライド番号プレースホルダ 3"/>
          <p:cNvSpPr>
            <a:spLocks noGrp="1"/>
          </p:cNvSpPr>
          <p:nvPr>
            <p:ph type="sldNum" sz="quarter" idx="12"/>
          </p:nvPr>
        </p:nvSpPr>
        <p:spPr>
          <a:xfrm>
            <a:off x="6553200" y="7345238"/>
            <a:ext cx="2133600" cy="4762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r>
              <a:rPr kumimoji="0" lang="en-US" altLang="ja-JP">
                <a:solidFill>
                  <a:srgbClr val="000000"/>
                </a:solidFill>
              </a:rPr>
              <a:t>12</a:t>
            </a:r>
          </a:p>
        </p:txBody>
      </p:sp>
      <p:sp>
        <p:nvSpPr>
          <p:cNvPr id="104451" name="テキスト ボックス 13"/>
          <p:cNvSpPr txBox="1">
            <a:spLocks noChangeArrowheads="1"/>
          </p:cNvSpPr>
          <p:nvPr/>
        </p:nvSpPr>
        <p:spPr bwMode="auto">
          <a:xfrm>
            <a:off x="785813" y="2314451"/>
            <a:ext cx="629285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742950" indent="-285750">
              <a:defRPr kumimoji="1" sz="2000">
                <a:solidFill>
                  <a:schemeClr val="tx1"/>
                </a:solidFill>
                <a:latin typeface="Arial" charset="0"/>
                <a:ea typeface="ＭＳ Ｐゴシック" charset="0"/>
              </a:defRPr>
            </a:lvl2pPr>
            <a:lvl3pPr marL="1143000" indent="-228600">
              <a:defRPr kumimoji="1" sz="2000">
                <a:solidFill>
                  <a:schemeClr val="tx1"/>
                </a:solidFill>
                <a:latin typeface="Arial" charset="0"/>
                <a:ea typeface="ＭＳ Ｐゴシック" charset="0"/>
              </a:defRPr>
            </a:lvl3pPr>
            <a:lvl4pPr marL="1600200" indent="-228600">
              <a:defRPr kumimoji="1" sz="2000">
                <a:solidFill>
                  <a:schemeClr val="tx1"/>
                </a:solidFill>
                <a:latin typeface="Arial" charset="0"/>
                <a:ea typeface="ＭＳ Ｐゴシック" charset="0"/>
              </a:defRPr>
            </a:lvl4pPr>
            <a:lvl5pPr marL="2057400" indent="-228600">
              <a:defRPr kumimoji="1" sz="2000">
                <a:solidFill>
                  <a:schemeClr val="tx1"/>
                </a:solidFill>
                <a:latin typeface="Arial" charset="0"/>
                <a:ea typeface="ＭＳ Ｐゴシック" charset="0"/>
              </a:defRPr>
            </a:lvl5pPr>
            <a:lvl6pPr marL="2514600" indent="-228600" fontAlgn="base">
              <a:spcBef>
                <a:spcPct val="0"/>
              </a:spcBef>
              <a:spcAft>
                <a:spcPct val="0"/>
              </a:spcAft>
              <a:defRPr kumimoji="1" sz="2000">
                <a:solidFill>
                  <a:schemeClr val="tx1"/>
                </a:solidFill>
                <a:latin typeface="Arial" charset="0"/>
                <a:ea typeface="ＭＳ Ｐゴシック" charset="0"/>
              </a:defRPr>
            </a:lvl6pPr>
            <a:lvl7pPr marL="2971800" indent="-228600" fontAlgn="base">
              <a:spcBef>
                <a:spcPct val="0"/>
              </a:spcBef>
              <a:spcAft>
                <a:spcPct val="0"/>
              </a:spcAft>
              <a:defRPr kumimoji="1" sz="2000">
                <a:solidFill>
                  <a:schemeClr val="tx1"/>
                </a:solidFill>
                <a:latin typeface="Arial" charset="0"/>
                <a:ea typeface="ＭＳ Ｐゴシック" charset="0"/>
              </a:defRPr>
            </a:lvl7pPr>
            <a:lvl8pPr marL="3429000" indent="-228600" fontAlgn="base">
              <a:spcBef>
                <a:spcPct val="0"/>
              </a:spcBef>
              <a:spcAft>
                <a:spcPct val="0"/>
              </a:spcAft>
              <a:defRPr kumimoji="1" sz="2000">
                <a:solidFill>
                  <a:schemeClr val="tx1"/>
                </a:solidFill>
                <a:latin typeface="Arial" charset="0"/>
                <a:ea typeface="ＭＳ Ｐゴシック" charset="0"/>
              </a:defRPr>
            </a:lvl8pPr>
            <a:lvl9pPr marL="3886200" indent="-228600" fontAlgn="base">
              <a:spcBef>
                <a:spcPct val="0"/>
              </a:spcBef>
              <a:spcAft>
                <a:spcPct val="0"/>
              </a:spcAft>
              <a:defRPr kumimoji="1" sz="2000">
                <a:solidFill>
                  <a:schemeClr val="tx1"/>
                </a:solidFill>
                <a:latin typeface="Arial" charset="0"/>
                <a:ea typeface="ＭＳ Ｐゴシック" charset="0"/>
              </a:defRPr>
            </a:lvl9pPr>
          </a:lstStyle>
          <a:p>
            <a:r>
              <a:rPr lang="ja-JP" altLang="en-US" sz="2400"/>
              <a:t>対数損失関数：パラメータ　　に対する評価関数</a:t>
            </a:r>
          </a:p>
        </p:txBody>
      </p:sp>
      <p:graphicFrame>
        <p:nvGraphicFramePr>
          <p:cNvPr id="104452" name="Object 8"/>
          <p:cNvGraphicFramePr>
            <a:graphicFrameLocks noChangeAspect="1"/>
          </p:cNvGraphicFramePr>
          <p:nvPr>
            <p:extLst>
              <p:ext uri="{D42A27DB-BD31-4B8C-83A1-F6EECF244321}">
                <p14:modId xmlns:p14="http://schemas.microsoft.com/office/powerpoint/2010/main" val="3120419260"/>
              </p:ext>
            </p:extLst>
          </p:nvPr>
        </p:nvGraphicFramePr>
        <p:xfrm>
          <a:off x="1965325" y="3081213"/>
          <a:ext cx="5273675" cy="2132013"/>
        </p:xfrm>
        <a:graphic>
          <a:graphicData uri="http://schemas.openxmlformats.org/presentationml/2006/ole">
            <mc:AlternateContent xmlns:mc="http://schemas.openxmlformats.org/markup-compatibility/2006">
              <mc:Choice xmlns:v="urn:schemas-microsoft-com:vml" Requires="v">
                <p:oleObj name="数式" r:id="rId2" imgW="2374900" imgH="927100" progId="Equation.3">
                  <p:embed/>
                </p:oleObj>
              </mc:Choice>
              <mc:Fallback>
                <p:oleObj name="数式" r:id="rId2" imgW="2374900" imgH="9271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325" y="3081213"/>
                        <a:ext cx="5273675" cy="2132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4453" name="Object 10"/>
          <p:cNvGraphicFramePr>
            <a:graphicFrameLocks noChangeAspect="1"/>
          </p:cNvGraphicFramePr>
          <p:nvPr>
            <p:extLst>
              <p:ext uri="{D42A27DB-BD31-4B8C-83A1-F6EECF244321}">
                <p14:modId xmlns:p14="http://schemas.microsoft.com/office/powerpoint/2010/main" val="2539384588"/>
              </p:ext>
            </p:extLst>
          </p:nvPr>
        </p:nvGraphicFramePr>
        <p:xfrm>
          <a:off x="4202113" y="2330326"/>
          <a:ext cx="311150" cy="436562"/>
        </p:xfrm>
        <a:graphic>
          <a:graphicData uri="http://schemas.openxmlformats.org/presentationml/2006/ole">
            <mc:AlternateContent xmlns:mc="http://schemas.openxmlformats.org/markup-compatibility/2006">
              <mc:Choice xmlns:v="urn:schemas-microsoft-com:vml" Requires="v">
                <p:oleObj name="数式" r:id="rId4" imgW="126725" imgH="177415" progId="Equation.3">
                  <p:embed/>
                </p:oleObj>
              </mc:Choice>
              <mc:Fallback>
                <p:oleObj name="数式" r:id="rId4" imgW="126725" imgH="17741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2113" y="2330326"/>
                        <a:ext cx="311150" cy="436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4454" name="Object 4"/>
          <p:cNvGraphicFramePr>
            <a:graphicFrameLocks noChangeAspect="1"/>
          </p:cNvGraphicFramePr>
          <p:nvPr>
            <p:extLst>
              <p:ext uri="{D42A27DB-BD31-4B8C-83A1-F6EECF244321}">
                <p14:modId xmlns:p14="http://schemas.microsoft.com/office/powerpoint/2010/main" val="279822167"/>
              </p:ext>
            </p:extLst>
          </p:nvPr>
        </p:nvGraphicFramePr>
        <p:xfrm>
          <a:off x="2881313" y="5748213"/>
          <a:ext cx="3214687" cy="554038"/>
        </p:xfrm>
        <a:graphic>
          <a:graphicData uri="http://schemas.openxmlformats.org/presentationml/2006/ole">
            <mc:AlternateContent xmlns:mc="http://schemas.openxmlformats.org/markup-compatibility/2006">
              <mc:Choice xmlns:v="urn:schemas-microsoft-com:vml" Requires="v">
                <p:oleObj name="数式" r:id="rId6" imgW="1447800" imgH="241300" progId="Equation.3">
                  <p:embed/>
                </p:oleObj>
              </mc:Choice>
              <mc:Fallback>
                <p:oleObj name="数式" r:id="rId6" imgW="14478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1313" y="5748213"/>
                        <a:ext cx="3214687" cy="554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4455" name="右矢印 8"/>
          <p:cNvSpPr>
            <a:spLocks noChangeArrowheads="1"/>
          </p:cNvSpPr>
          <p:nvPr/>
        </p:nvSpPr>
        <p:spPr bwMode="auto">
          <a:xfrm>
            <a:off x="1752600" y="5768851"/>
            <a:ext cx="977900" cy="484187"/>
          </a:xfrm>
          <a:prstGeom prst="rightArrow">
            <a:avLst>
              <a:gd name="adj1" fmla="val 50000"/>
              <a:gd name="adj2" fmla="val 50024"/>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ja-JP" altLang="en-US"/>
          </a:p>
        </p:txBody>
      </p:sp>
    </p:spTree>
    <p:extLst>
      <p:ext uri="{BB962C8B-B14F-4D97-AF65-F5344CB8AC3E}">
        <p14:creationId xmlns:p14="http://schemas.microsoft.com/office/powerpoint/2010/main" val="1759754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AutoShape 3"/>
          <p:cNvSpPr>
            <a:spLocks noChangeArrowheads="1"/>
          </p:cNvSpPr>
          <p:nvPr/>
        </p:nvSpPr>
        <p:spPr bwMode="auto">
          <a:xfrm>
            <a:off x="4191000" y="3195088"/>
            <a:ext cx="457200" cy="457200"/>
          </a:xfrm>
          <a:prstGeom prst="upArrow">
            <a:avLst>
              <a:gd name="adj1" fmla="val 50000"/>
              <a:gd name="adj2" fmla="val 25000"/>
            </a:avLst>
          </a:prstGeom>
          <a:solidFill>
            <a:schemeClr val="hlink"/>
          </a:solidFill>
          <a:ln w="9525">
            <a:solidFill>
              <a:schemeClr val="tx1"/>
            </a:solidFill>
            <a:miter lim="800000"/>
            <a:headEnd/>
            <a:tailEnd/>
          </a:ln>
        </p:spPr>
        <p:txBody>
          <a:bodyPr wrap="none" anchor="ctr">
            <a:prstTxWarp prst="textNoShape">
              <a:avLst/>
            </a:prstTxWarp>
          </a:bodyPr>
          <a:lstStyle/>
          <a:p>
            <a:endParaRPr lang="ja-JP" altLang="en-US"/>
          </a:p>
        </p:txBody>
      </p:sp>
      <p:sp>
        <p:nvSpPr>
          <p:cNvPr id="19462" name="AutoShape 4"/>
          <p:cNvSpPr>
            <a:spLocks noChangeArrowheads="1"/>
          </p:cNvSpPr>
          <p:nvPr/>
        </p:nvSpPr>
        <p:spPr bwMode="auto">
          <a:xfrm flipH="1">
            <a:off x="6019800" y="3728488"/>
            <a:ext cx="838200" cy="914400"/>
          </a:xfrm>
          <a:custGeom>
            <a:avLst/>
            <a:gdLst>
              <a:gd name="T0" fmla="*/ 22777813 w 21600"/>
              <a:gd name="T1" fmla="*/ 0 h 21600"/>
              <a:gd name="T2" fmla="*/ 22777813 w 21600"/>
              <a:gd name="T3" fmla="*/ 21788501 h 21600"/>
              <a:gd name="T4" fmla="*/ 4874521 w 21600"/>
              <a:gd name="T5" fmla="*/ 38709600 h 21600"/>
              <a:gd name="T6" fmla="*/ 32526817 w 21600"/>
              <a:gd name="T7" fmla="*/ 10894229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hlink"/>
          </a:solidFill>
          <a:ln w="9525">
            <a:solidFill>
              <a:schemeClr val="tx1"/>
            </a:solidFill>
            <a:miter lim="800000"/>
            <a:headEnd/>
            <a:tailEnd/>
          </a:ln>
        </p:spPr>
        <p:txBody>
          <a:bodyPr wrap="none" anchor="ctr">
            <a:prstTxWarp prst="textNoShape">
              <a:avLst/>
            </a:prstTxWarp>
          </a:bodyPr>
          <a:lstStyle/>
          <a:p>
            <a:endParaRPr lang="ja-JP" altLang="en-US"/>
          </a:p>
        </p:txBody>
      </p:sp>
      <p:sp>
        <p:nvSpPr>
          <p:cNvPr id="19463" name="AutoShape 5"/>
          <p:cNvSpPr>
            <a:spLocks noChangeArrowheads="1"/>
          </p:cNvSpPr>
          <p:nvPr/>
        </p:nvSpPr>
        <p:spPr bwMode="auto">
          <a:xfrm>
            <a:off x="2209800" y="3728488"/>
            <a:ext cx="838200" cy="914400"/>
          </a:xfrm>
          <a:custGeom>
            <a:avLst/>
            <a:gdLst>
              <a:gd name="T0" fmla="*/ 22777813 w 21600"/>
              <a:gd name="T1" fmla="*/ 0 h 21600"/>
              <a:gd name="T2" fmla="*/ 22777813 w 21600"/>
              <a:gd name="T3" fmla="*/ 21788501 h 21600"/>
              <a:gd name="T4" fmla="*/ 4874521 w 21600"/>
              <a:gd name="T5" fmla="*/ 38709600 h 21600"/>
              <a:gd name="T6" fmla="*/ 32526817 w 21600"/>
              <a:gd name="T7" fmla="*/ 10894229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hlink"/>
          </a:solidFill>
          <a:ln w="9525">
            <a:solidFill>
              <a:schemeClr val="tx1"/>
            </a:solidFill>
            <a:miter lim="800000"/>
            <a:headEnd/>
            <a:tailEnd/>
          </a:ln>
        </p:spPr>
        <p:txBody>
          <a:bodyPr wrap="none" anchor="ctr">
            <a:prstTxWarp prst="textNoShape">
              <a:avLst/>
            </a:prstTxWarp>
          </a:bodyPr>
          <a:lstStyle/>
          <a:p>
            <a:endParaRPr lang="ja-JP" altLang="en-US"/>
          </a:p>
        </p:txBody>
      </p:sp>
      <p:sp>
        <p:nvSpPr>
          <p:cNvPr id="19464" name="Oval 6"/>
          <p:cNvSpPr>
            <a:spLocks noChangeArrowheads="1"/>
          </p:cNvSpPr>
          <p:nvPr/>
        </p:nvSpPr>
        <p:spPr bwMode="auto">
          <a:xfrm>
            <a:off x="4953000" y="4338088"/>
            <a:ext cx="4038600" cy="2286000"/>
          </a:xfrm>
          <a:prstGeom prst="ellipse">
            <a:avLst/>
          </a:prstGeom>
          <a:solidFill>
            <a:srgbClr val="C7FDD1"/>
          </a:solidFill>
          <a:ln w="9525">
            <a:solidFill>
              <a:schemeClr val="tx1"/>
            </a:solidFill>
            <a:miter lim="800000"/>
            <a:headEnd/>
            <a:tailEnd/>
          </a:ln>
        </p:spPr>
        <p:txBody>
          <a:bodyPr wrap="none" anchor="ctr">
            <a:prstTxWarp prst="textNoShape">
              <a:avLst/>
            </a:prstTxWarp>
          </a:bodyPr>
          <a:lstStyle/>
          <a:p>
            <a:pPr algn="ctr"/>
            <a:endParaRPr lang="ja-JP" altLang="en-US" b="1">
              <a:solidFill>
                <a:srgbClr val="000000"/>
              </a:solidFill>
              <a:latin typeface="Tahoma" charset="0"/>
            </a:endParaRPr>
          </a:p>
        </p:txBody>
      </p:sp>
      <p:sp>
        <p:nvSpPr>
          <p:cNvPr id="19465" name="Oval 7"/>
          <p:cNvSpPr>
            <a:spLocks noChangeArrowheads="1"/>
          </p:cNvSpPr>
          <p:nvPr/>
        </p:nvSpPr>
        <p:spPr bwMode="auto">
          <a:xfrm>
            <a:off x="304800" y="4338088"/>
            <a:ext cx="4114800" cy="2209800"/>
          </a:xfrm>
          <a:prstGeom prst="ellipse">
            <a:avLst/>
          </a:prstGeom>
          <a:solidFill>
            <a:srgbClr val="C7FDD1"/>
          </a:solidFill>
          <a:ln w="9525">
            <a:solidFill>
              <a:schemeClr val="tx1"/>
            </a:solidFill>
            <a:miter lim="800000"/>
            <a:headEnd/>
            <a:tailEnd/>
          </a:ln>
        </p:spPr>
        <p:txBody>
          <a:bodyPr wrap="none" anchor="ctr">
            <a:prstTxWarp prst="textNoShape">
              <a:avLst/>
            </a:prstTxWarp>
          </a:bodyPr>
          <a:lstStyle/>
          <a:p>
            <a:pPr algn="ctr"/>
            <a:endParaRPr lang="ja-JP" altLang="en-US" b="1">
              <a:solidFill>
                <a:srgbClr val="000000"/>
              </a:solidFill>
              <a:latin typeface="Tahoma" charset="0"/>
            </a:endParaRPr>
          </a:p>
        </p:txBody>
      </p:sp>
      <p:graphicFrame>
        <p:nvGraphicFramePr>
          <p:cNvPr id="19458" name="Object 2"/>
          <p:cNvGraphicFramePr>
            <a:graphicFrameLocks noChangeAspect="1"/>
          </p:cNvGraphicFramePr>
          <p:nvPr/>
        </p:nvGraphicFramePr>
        <p:xfrm>
          <a:off x="3048000" y="3652288"/>
          <a:ext cx="2971800" cy="685800"/>
        </p:xfrm>
        <a:graphic>
          <a:graphicData uri="http://schemas.openxmlformats.org/presentationml/2006/ole">
            <mc:AlternateContent xmlns:mc="http://schemas.openxmlformats.org/markup-compatibility/2006">
              <mc:Choice xmlns:v="urn:schemas-microsoft-com:vml" Requires="v">
                <p:oleObj name="数式" r:id="rId2" imgW="1218960" imgH="457200" progId="Equation.3">
                  <p:embed/>
                </p:oleObj>
              </mc:Choice>
              <mc:Fallback>
                <p:oleObj name="数式" r:id="rId2" imgW="121896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652288"/>
                        <a:ext cx="2971800" cy="685800"/>
                      </a:xfrm>
                      <a:prstGeom prst="rect">
                        <a:avLst/>
                      </a:prstGeom>
                      <a:solidFill>
                        <a:srgbClr val="FFCCCC"/>
                      </a:solidFill>
                      <a:ln w="9525">
                        <a:solidFill>
                          <a:srgbClr val="FCDAA2"/>
                        </a:solidFill>
                        <a:miter lim="800000"/>
                        <a:headEnd/>
                        <a:tailEnd/>
                      </a:ln>
                    </p:spPr>
                  </p:pic>
                </p:oleObj>
              </mc:Fallback>
            </mc:AlternateContent>
          </a:graphicData>
        </a:graphic>
      </p:graphicFrame>
      <p:sp>
        <p:nvSpPr>
          <p:cNvPr id="19466" name="Text Box 9"/>
          <p:cNvSpPr txBox="1">
            <a:spLocks noChangeArrowheads="1"/>
          </p:cNvSpPr>
          <p:nvPr/>
        </p:nvSpPr>
        <p:spPr bwMode="auto">
          <a:xfrm>
            <a:off x="381000" y="3530051"/>
            <a:ext cx="1809750" cy="579437"/>
          </a:xfrm>
          <a:prstGeom prst="rect">
            <a:avLst/>
          </a:prstGeom>
          <a:noFill/>
          <a:ln w="12700" cap="sq">
            <a:noFill/>
            <a:miter lim="800000"/>
            <a:headEnd type="none" w="sm" len="sm"/>
            <a:tailEnd type="none" w="sm" len="sm"/>
          </a:ln>
        </p:spPr>
        <p:txBody>
          <a:bodyPr wrap="none">
            <a:prstTxWarp prst="textNoShape">
              <a:avLst/>
            </a:prstTxWarp>
            <a:spAutoFit/>
          </a:bodyPr>
          <a:lstStyle/>
          <a:p>
            <a:r>
              <a:rPr lang="ja-JP" altLang="en-US" sz="3200">
                <a:latin typeface="Times New Roman" charset="0"/>
              </a:rPr>
              <a:t>統計力学</a:t>
            </a:r>
          </a:p>
        </p:txBody>
      </p:sp>
      <p:sp>
        <p:nvSpPr>
          <p:cNvPr id="19467" name="Text Box 10"/>
          <p:cNvSpPr txBox="1">
            <a:spLocks noChangeArrowheads="1"/>
          </p:cNvSpPr>
          <p:nvPr/>
        </p:nvSpPr>
        <p:spPr bwMode="auto">
          <a:xfrm>
            <a:off x="6858000" y="3499888"/>
            <a:ext cx="2025650" cy="579438"/>
          </a:xfrm>
          <a:prstGeom prst="rect">
            <a:avLst/>
          </a:prstGeom>
          <a:noFill/>
          <a:ln w="12700" cap="sq">
            <a:noFill/>
            <a:miter lim="800000"/>
            <a:headEnd type="none" w="sm" len="sm"/>
            <a:tailEnd type="none" w="sm" len="sm"/>
          </a:ln>
        </p:spPr>
        <p:txBody>
          <a:bodyPr>
            <a:prstTxWarp prst="textNoShape">
              <a:avLst/>
            </a:prstTxWarp>
            <a:spAutoFit/>
          </a:bodyPr>
          <a:lstStyle/>
          <a:p>
            <a:r>
              <a:rPr lang="ja-JP" altLang="en-US" sz="3200">
                <a:latin typeface="Times New Roman" charset="0"/>
              </a:rPr>
              <a:t>情報科学</a:t>
            </a:r>
          </a:p>
        </p:txBody>
      </p:sp>
      <p:sp>
        <p:nvSpPr>
          <p:cNvPr id="19468" name="Text Box 11"/>
          <p:cNvSpPr txBox="1">
            <a:spLocks noChangeArrowheads="1"/>
          </p:cNvSpPr>
          <p:nvPr/>
        </p:nvSpPr>
        <p:spPr bwMode="auto">
          <a:xfrm>
            <a:off x="381000" y="3042688"/>
            <a:ext cx="2190750" cy="457200"/>
          </a:xfrm>
          <a:prstGeom prst="rect">
            <a:avLst/>
          </a:prstGeom>
          <a:noFill/>
          <a:ln w="12700" cap="sq">
            <a:noFill/>
            <a:miter lim="800000"/>
            <a:headEnd type="none" w="sm" len="sm"/>
            <a:tailEnd type="none" w="sm" len="sm"/>
          </a:ln>
        </p:spPr>
        <p:txBody>
          <a:bodyPr wrap="none">
            <a:prstTxWarp prst="textNoShape">
              <a:avLst/>
            </a:prstTxWarp>
            <a:spAutoFit/>
          </a:bodyPr>
          <a:lstStyle/>
          <a:p>
            <a:r>
              <a:rPr lang="ja-JP" altLang="en-US" sz="2400">
                <a:latin typeface="Times New Roman" charset="0"/>
              </a:rPr>
              <a:t>ボルツマン分布</a:t>
            </a:r>
          </a:p>
        </p:txBody>
      </p:sp>
      <p:sp>
        <p:nvSpPr>
          <p:cNvPr id="19469" name="Text Box 12"/>
          <p:cNvSpPr txBox="1">
            <a:spLocks noChangeArrowheads="1"/>
          </p:cNvSpPr>
          <p:nvPr/>
        </p:nvSpPr>
        <p:spPr bwMode="auto">
          <a:xfrm>
            <a:off x="3935413" y="4338088"/>
            <a:ext cx="1639887" cy="469900"/>
          </a:xfrm>
          <a:prstGeom prst="rect">
            <a:avLst/>
          </a:prstGeom>
          <a:solidFill>
            <a:srgbClr val="FFCCCC"/>
          </a:solidFill>
          <a:ln w="12700" cap="sq">
            <a:solidFill>
              <a:srgbClr val="FCDAA2"/>
            </a:solidFill>
            <a:miter lim="800000"/>
            <a:headEnd type="none" w="sm" len="sm"/>
            <a:tailEnd type="none" w="sm" len="sm"/>
          </a:ln>
        </p:spPr>
        <p:txBody>
          <a:bodyPr wrap="none">
            <a:prstTxWarp prst="textNoShape">
              <a:avLst/>
            </a:prstTxWarp>
            <a:spAutoFit/>
          </a:bodyPr>
          <a:lstStyle/>
          <a:p>
            <a:r>
              <a:rPr lang="ja-JP" altLang="en-US" sz="2400">
                <a:solidFill>
                  <a:schemeClr val="bg2"/>
                </a:solidFill>
                <a:latin typeface="Times New Roman" charset="0"/>
              </a:rPr>
              <a:t>ベイズ統計</a:t>
            </a:r>
          </a:p>
        </p:txBody>
      </p:sp>
      <p:pic>
        <p:nvPicPr>
          <p:cNvPr id="19470" name="Picture 13" descr="Asia"/>
          <p:cNvPicPr>
            <a:picLocks noChangeAspect="1" noChangeArrowheads="1"/>
          </p:cNvPicPr>
          <p:nvPr/>
        </p:nvPicPr>
        <p:blipFill>
          <a:blip r:embed="rId4"/>
          <a:srcRect/>
          <a:stretch>
            <a:fillRect/>
          </a:stretch>
        </p:blipFill>
        <p:spPr bwMode="auto">
          <a:xfrm>
            <a:off x="6324600" y="4988963"/>
            <a:ext cx="1524000" cy="1330325"/>
          </a:xfrm>
          <a:prstGeom prst="rect">
            <a:avLst/>
          </a:prstGeom>
          <a:noFill/>
          <a:ln w="9525">
            <a:noFill/>
            <a:miter lim="800000"/>
            <a:headEnd/>
            <a:tailEnd/>
          </a:ln>
        </p:spPr>
      </p:pic>
      <p:sp>
        <p:nvSpPr>
          <p:cNvPr id="19471" name="Text Box 14"/>
          <p:cNvSpPr txBox="1">
            <a:spLocks noChangeArrowheads="1"/>
          </p:cNvSpPr>
          <p:nvPr/>
        </p:nvSpPr>
        <p:spPr bwMode="auto">
          <a:xfrm>
            <a:off x="1143000" y="4566688"/>
            <a:ext cx="2470150" cy="457200"/>
          </a:xfrm>
          <a:prstGeom prst="rect">
            <a:avLst/>
          </a:prstGeom>
          <a:noFill/>
          <a:ln w="12700" cap="sq">
            <a:noFill/>
            <a:miter lim="800000"/>
            <a:headEnd type="none" w="sm" len="sm"/>
            <a:tailEnd type="none" w="sm" len="sm"/>
          </a:ln>
        </p:spPr>
        <p:txBody>
          <a:bodyPr wrap="none">
            <a:prstTxWarp prst="textNoShape">
              <a:avLst/>
            </a:prstTxWarp>
            <a:spAutoFit/>
          </a:bodyPr>
          <a:lstStyle/>
          <a:p>
            <a:r>
              <a:rPr lang="ja-JP" altLang="en-US" sz="2400">
                <a:solidFill>
                  <a:schemeClr val="bg2"/>
                </a:solidFill>
                <a:latin typeface="Times New Roman" charset="0"/>
              </a:rPr>
              <a:t>物性の理解・予言</a:t>
            </a:r>
          </a:p>
        </p:txBody>
      </p:sp>
      <p:sp>
        <p:nvSpPr>
          <p:cNvPr id="19472" name="Text Box 15"/>
          <p:cNvSpPr txBox="1">
            <a:spLocks noChangeArrowheads="1"/>
          </p:cNvSpPr>
          <p:nvPr/>
        </p:nvSpPr>
        <p:spPr bwMode="auto">
          <a:xfrm>
            <a:off x="5791200" y="4490488"/>
            <a:ext cx="2667000" cy="457200"/>
          </a:xfrm>
          <a:prstGeom prst="rect">
            <a:avLst/>
          </a:prstGeom>
          <a:noFill/>
          <a:ln w="12700" cap="sq">
            <a:noFill/>
            <a:miter lim="800000"/>
            <a:headEnd type="none" w="sm" len="sm"/>
            <a:tailEnd type="none" w="sm" len="sm"/>
          </a:ln>
        </p:spPr>
        <p:txBody>
          <a:bodyPr>
            <a:prstTxWarp prst="textNoShape">
              <a:avLst/>
            </a:prstTxWarp>
            <a:spAutoFit/>
          </a:bodyPr>
          <a:lstStyle/>
          <a:p>
            <a:r>
              <a:rPr lang="ja-JP" altLang="en-US" sz="2400">
                <a:solidFill>
                  <a:schemeClr val="bg2"/>
                </a:solidFill>
                <a:latin typeface="Times New Roman" charset="0"/>
              </a:rPr>
              <a:t>情報の抽出・加工</a:t>
            </a:r>
          </a:p>
        </p:txBody>
      </p:sp>
      <p:grpSp>
        <p:nvGrpSpPr>
          <p:cNvPr id="19473" name="Group 16"/>
          <p:cNvGrpSpPr>
            <a:grpSpLocks/>
          </p:cNvGrpSpPr>
          <p:nvPr/>
        </p:nvGrpSpPr>
        <p:grpSpPr bwMode="auto">
          <a:xfrm>
            <a:off x="1219200" y="1975888"/>
            <a:ext cx="6553200" cy="1219200"/>
            <a:chOff x="768" y="1200"/>
            <a:chExt cx="4128" cy="768"/>
          </a:xfrm>
        </p:grpSpPr>
        <p:sp>
          <p:nvSpPr>
            <p:cNvPr id="19478" name="Oval 17"/>
            <p:cNvSpPr>
              <a:spLocks noChangeArrowheads="1"/>
            </p:cNvSpPr>
            <p:nvPr/>
          </p:nvSpPr>
          <p:spPr bwMode="auto">
            <a:xfrm>
              <a:off x="768" y="1200"/>
              <a:ext cx="4128" cy="768"/>
            </a:xfrm>
            <a:prstGeom prst="ellipse">
              <a:avLst/>
            </a:prstGeom>
            <a:solidFill>
              <a:srgbClr val="FCDAA2"/>
            </a:solidFill>
            <a:ln w="9525">
              <a:solidFill>
                <a:schemeClr val="tx1"/>
              </a:solidFill>
              <a:miter lim="800000"/>
              <a:headEnd/>
              <a:tailEnd/>
            </a:ln>
          </p:spPr>
          <p:txBody>
            <a:bodyPr wrap="none" anchor="ctr">
              <a:prstTxWarp prst="textNoShape">
                <a:avLst/>
              </a:prstTxWarp>
            </a:bodyPr>
            <a:lstStyle/>
            <a:p>
              <a:pPr algn="ctr"/>
              <a:endParaRPr lang="ja-JP" altLang="en-US" sz="3200" b="1">
                <a:solidFill>
                  <a:srgbClr val="000000"/>
                </a:solidFill>
                <a:latin typeface="Tahoma" charset="0"/>
              </a:endParaRPr>
            </a:p>
          </p:txBody>
        </p:sp>
        <p:graphicFrame>
          <p:nvGraphicFramePr>
            <p:cNvPr id="19459" name="Object 3"/>
            <p:cNvGraphicFramePr>
              <a:graphicFrameLocks noChangeAspect="1"/>
            </p:cNvGraphicFramePr>
            <p:nvPr/>
          </p:nvGraphicFramePr>
          <p:xfrm>
            <a:off x="1440" y="1584"/>
            <a:ext cx="1440" cy="377"/>
          </p:xfrm>
          <a:graphic>
            <a:graphicData uri="http://schemas.openxmlformats.org/presentationml/2006/ole">
              <mc:AlternateContent xmlns:mc="http://schemas.openxmlformats.org/markup-compatibility/2006">
                <mc:Choice xmlns:v="urn:schemas-microsoft-com:vml" Requires="v">
                  <p:oleObj name="数式" r:id="rId5" imgW="1600200" imgH="419040" progId="Equation.3">
                    <p:embed/>
                  </p:oleObj>
                </mc:Choice>
                <mc:Fallback>
                  <p:oleObj name="数式" r:id="rId5" imgW="16002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1584"/>
                          <a:ext cx="1440" cy="37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9460" name="Object 4"/>
            <p:cNvGraphicFramePr>
              <a:graphicFrameLocks noChangeAspect="1"/>
            </p:cNvGraphicFramePr>
            <p:nvPr/>
          </p:nvGraphicFramePr>
          <p:xfrm>
            <a:off x="3168" y="1584"/>
            <a:ext cx="672" cy="278"/>
          </p:xfrm>
          <a:graphic>
            <a:graphicData uri="http://schemas.openxmlformats.org/presentationml/2006/ole">
              <mc:AlternateContent xmlns:mc="http://schemas.openxmlformats.org/markup-compatibility/2006">
                <mc:Choice xmlns:v="urn:schemas-microsoft-com:vml" Requires="v">
                  <p:oleObj name="数式" r:id="rId7" imgW="1002960" imgH="457200" progId="Equation.3">
                    <p:embed/>
                  </p:oleObj>
                </mc:Choice>
                <mc:Fallback>
                  <p:oleObj name="数式" r:id="rId7" imgW="100296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8" y="1584"/>
                          <a:ext cx="672" cy="27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7604" name="Text Box 20"/>
            <p:cNvSpPr txBox="1">
              <a:spLocks noChangeArrowheads="1"/>
            </p:cNvSpPr>
            <p:nvPr/>
          </p:nvSpPr>
          <p:spPr bwMode="auto">
            <a:xfrm>
              <a:off x="1920" y="1200"/>
              <a:ext cx="1716" cy="442"/>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defRPr/>
              </a:pPr>
              <a:r>
                <a:rPr lang="ja-JP" altLang="en-US" sz="4000">
                  <a:solidFill>
                    <a:srgbClr val="CC0000"/>
                  </a:solidFill>
                  <a:effectLst>
                    <a:outerShdw blurRad="38100" dist="38100" dir="2700000" algn="tl">
                      <a:srgbClr val="DDDDDD"/>
                    </a:outerShdw>
                  </a:effectLst>
                  <a:latin typeface="Times New Roman" charset="0"/>
                </a:rPr>
                <a:t>共通の数理</a:t>
              </a:r>
            </a:p>
          </p:txBody>
        </p:sp>
      </p:grpSp>
      <p:pic>
        <p:nvPicPr>
          <p:cNvPr id="19474" name="Picture 21" descr="fig-sg"/>
          <p:cNvPicPr>
            <a:picLocks noChangeAspect="1" noChangeArrowheads="1"/>
          </p:cNvPicPr>
          <p:nvPr/>
        </p:nvPicPr>
        <p:blipFill>
          <a:blip r:embed="rId9"/>
          <a:srcRect/>
          <a:stretch>
            <a:fillRect/>
          </a:stretch>
        </p:blipFill>
        <p:spPr bwMode="auto">
          <a:xfrm>
            <a:off x="1524000" y="5023888"/>
            <a:ext cx="1752600" cy="1230313"/>
          </a:xfrm>
          <a:prstGeom prst="rect">
            <a:avLst/>
          </a:prstGeom>
          <a:noFill/>
          <a:ln w="9525">
            <a:noFill/>
            <a:miter lim="800000"/>
            <a:headEnd/>
            <a:tailEnd/>
          </a:ln>
        </p:spPr>
      </p:pic>
      <p:sp>
        <p:nvSpPr>
          <p:cNvPr id="19475" name="Text Box 22"/>
          <p:cNvSpPr txBox="1">
            <a:spLocks noChangeArrowheads="1"/>
          </p:cNvSpPr>
          <p:nvPr/>
        </p:nvSpPr>
        <p:spPr bwMode="auto">
          <a:xfrm>
            <a:off x="6781800" y="3042688"/>
            <a:ext cx="1403350" cy="457200"/>
          </a:xfrm>
          <a:prstGeom prst="rect">
            <a:avLst/>
          </a:prstGeom>
          <a:noFill/>
          <a:ln w="12700" cap="sq">
            <a:noFill/>
            <a:miter lim="800000"/>
            <a:headEnd type="none" w="sm" len="sm"/>
            <a:tailEnd type="none" w="sm" len="sm"/>
          </a:ln>
        </p:spPr>
        <p:txBody>
          <a:bodyPr wrap="none">
            <a:prstTxWarp prst="textNoShape">
              <a:avLst/>
            </a:prstTxWarp>
            <a:spAutoFit/>
          </a:bodyPr>
          <a:lstStyle/>
          <a:p>
            <a:r>
              <a:rPr lang="ja-JP" altLang="en-US" sz="2400">
                <a:latin typeface="Times New Roman" charset="0"/>
              </a:rPr>
              <a:t>確率分布</a:t>
            </a:r>
          </a:p>
        </p:txBody>
      </p:sp>
      <p:pic>
        <p:nvPicPr>
          <p:cNvPr id="19476" name="Picture 23" descr="tokyokougyoudai_2"/>
          <p:cNvPicPr>
            <a:picLocks noGrp="1" noChangeAspect="1" noChangeArrowheads="1"/>
          </p:cNvPicPr>
          <p:nvPr>
            <p:ph idx="1"/>
          </p:nvPr>
        </p:nvPicPr>
        <p:blipFill>
          <a:blip r:embed="rId10"/>
          <a:srcRect/>
          <a:stretch>
            <a:fillRect/>
          </a:stretch>
        </p:blipFill>
        <p:spPr>
          <a:xfrm>
            <a:off x="6804025" y="44450"/>
            <a:ext cx="2016125" cy="803275"/>
          </a:xfrm>
          <a:noFill/>
        </p:spPr>
      </p:pic>
      <p:sp>
        <p:nvSpPr>
          <p:cNvPr id="19477" name="Rectangle 25"/>
          <p:cNvSpPr>
            <a:spLocks noChangeArrowheads="1"/>
          </p:cNvSpPr>
          <p:nvPr/>
        </p:nvSpPr>
        <p:spPr bwMode="auto">
          <a:xfrm>
            <a:off x="0" y="332656"/>
            <a:ext cx="8459788" cy="1470025"/>
          </a:xfrm>
          <a:prstGeom prst="rect">
            <a:avLst/>
          </a:prstGeom>
          <a:noFill/>
          <a:ln w="9525">
            <a:noFill/>
            <a:miter lim="800000"/>
            <a:headEnd/>
            <a:tailEnd/>
          </a:ln>
        </p:spPr>
        <p:txBody>
          <a:bodyPr anchor="ctr">
            <a:prstTxWarp prst="textNoShape">
              <a:avLst/>
            </a:prstTxWarp>
          </a:bodyPr>
          <a:lstStyle/>
          <a:p>
            <a:pPr algn="ctr"/>
            <a:r>
              <a:rPr lang="ja-JP" altLang="en-US" sz="4000" b="0" dirty="0"/>
              <a:t>確率的情報処理への</a:t>
            </a:r>
            <a:endParaRPr lang="en-US" altLang="ja-JP" sz="4000" b="0" dirty="0"/>
          </a:p>
          <a:p>
            <a:pPr algn="ctr"/>
            <a:r>
              <a:rPr lang="ja-JP" altLang="en-US" sz="4000" b="0" dirty="0"/>
              <a:t>統計力学的アプローチ</a:t>
            </a:r>
            <a:r>
              <a:rPr kumimoji="0" lang="en-US" altLang="ja-JP" sz="4000" b="0" dirty="0"/>
              <a:t>(2002-2005)</a:t>
            </a:r>
          </a:p>
          <a:p>
            <a:pPr algn="ctr"/>
            <a:r>
              <a:rPr kumimoji="0" lang="ja-JP" altLang="en-US" sz="4000" b="0" dirty="0"/>
              <a:t>東北大　田中准教授</a:t>
            </a:r>
            <a:r>
              <a:rPr kumimoji="0" lang="en-US" altLang="ja-JP" sz="4000" b="0" dirty="0"/>
              <a:t>(</a:t>
            </a:r>
            <a:r>
              <a:rPr kumimoji="0" lang="ja-JP" altLang="en-US" sz="4000" b="0" dirty="0"/>
              <a:t>教授</a:t>
            </a:r>
            <a:r>
              <a:rPr kumimoji="0" lang="en-US" altLang="ja-JP" sz="4000" b="0" dirty="0"/>
              <a:t>)</a:t>
            </a:r>
          </a:p>
        </p:txBody>
      </p:sp>
    </p:spTree>
    <p:extLst>
      <p:ext uri="{BB962C8B-B14F-4D97-AF65-F5344CB8AC3E}">
        <p14:creationId xmlns:p14="http://schemas.microsoft.com/office/powerpoint/2010/main" val="1569321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情報統計力学の深化と展開</a:t>
            </a:r>
            <a:br>
              <a:rPr lang="en-US" altLang="ja-JP" dirty="0"/>
            </a:br>
            <a:r>
              <a:rPr lang="ja-JP" altLang="en-US" dirty="0"/>
              <a:t>東工大　樺島教授　</a:t>
            </a:r>
            <a:r>
              <a:rPr lang="en-US" altLang="ja-JP" dirty="0"/>
              <a:t>(2006-2009)</a:t>
            </a:r>
            <a:endParaRPr lang="ja-JP" altLang="en-US" dirty="0"/>
          </a:p>
        </p:txBody>
      </p:sp>
      <p:sp>
        <p:nvSpPr>
          <p:cNvPr id="5" name="コンテンツ プレースホルダ 4"/>
          <p:cNvSpPr>
            <a:spLocks noGrp="1"/>
          </p:cNvSpPr>
          <p:nvPr>
            <p:ph sz="half" idx="1"/>
          </p:nvPr>
        </p:nvSpPr>
        <p:spPr>
          <a:xfrm>
            <a:off x="392309" y="1600200"/>
            <a:ext cx="4249287" cy="4525963"/>
          </a:xfrm>
        </p:spPr>
        <p:txBody>
          <a:bodyPr>
            <a:normAutofit/>
          </a:bodyPr>
          <a:lstStyle/>
          <a:p>
            <a:r>
              <a:rPr lang="ja-JP" altLang="en-US" sz="2400" dirty="0"/>
              <a:t>目覚しい発展を遂げている情報科学への統計力学的接近法（以下，情報統計力学）を深化させ，有望な新領域に展開する．</a:t>
            </a:r>
            <a:endParaRPr lang="en-US" altLang="ja-JP" sz="2400" dirty="0"/>
          </a:p>
          <a:p>
            <a:pPr lvl="1"/>
            <a:r>
              <a:rPr lang="ja-JP" altLang="en-US" sz="2000" b="1" dirty="0">
                <a:solidFill>
                  <a:srgbClr val="0000FF"/>
                </a:solidFill>
              </a:rPr>
              <a:t>深化軸：情報通信，情報統計力学</a:t>
            </a:r>
            <a:endParaRPr lang="en-US" altLang="ja-JP" sz="2000" b="1" dirty="0">
              <a:solidFill>
                <a:srgbClr val="0000FF"/>
              </a:solidFill>
            </a:endParaRPr>
          </a:p>
          <a:p>
            <a:pPr lvl="1"/>
            <a:r>
              <a:rPr lang="ja-JP" altLang="en-US" sz="2000" b="1" dirty="0">
                <a:solidFill>
                  <a:srgbClr val="FF3300"/>
                </a:solidFill>
              </a:rPr>
              <a:t>展開軸：量子情報，生命情報</a:t>
            </a:r>
            <a:endParaRPr lang="en-US" altLang="ja-JP" sz="2000" b="1" dirty="0">
              <a:solidFill>
                <a:srgbClr val="FF3300"/>
              </a:solidFill>
            </a:endParaRPr>
          </a:p>
          <a:p>
            <a:r>
              <a:rPr lang="ja-JP" altLang="en-US" sz="2400" dirty="0"/>
              <a:t>以上を通じて，当該分野における世界的拠点としての揺るぎない地位を我が国に確立する．</a:t>
            </a:r>
            <a:endParaRPr lang="en-US" altLang="ja-JP" sz="2400" dirty="0"/>
          </a:p>
          <a:p>
            <a:endParaRPr lang="ja-JP" altLang="en-US" dirty="0"/>
          </a:p>
        </p:txBody>
      </p:sp>
      <p:sp>
        <p:nvSpPr>
          <p:cNvPr id="7" name="AutoShape 73"/>
          <p:cNvSpPr>
            <a:spLocks noChangeArrowheads="1"/>
          </p:cNvSpPr>
          <p:nvPr/>
        </p:nvSpPr>
        <p:spPr bwMode="auto">
          <a:xfrm>
            <a:off x="5912619" y="2130827"/>
            <a:ext cx="1667640" cy="3960419"/>
          </a:xfrm>
          <a:prstGeom prst="roundRect">
            <a:avLst>
              <a:gd name="adj" fmla="val 16667"/>
            </a:avLst>
          </a:prstGeom>
          <a:noFill/>
          <a:ln w="38100">
            <a:solidFill>
              <a:srgbClr val="0000FF"/>
            </a:solidFill>
            <a:round/>
            <a:headEnd/>
            <a:tailEnd/>
          </a:ln>
          <a:effectLst/>
        </p:spPr>
        <p:txBody>
          <a:bodyPr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13" name="AutoShape 53"/>
          <p:cNvSpPr>
            <a:spLocks noChangeArrowheads="1"/>
          </p:cNvSpPr>
          <p:nvPr/>
        </p:nvSpPr>
        <p:spPr bwMode="auto">
          <a:xfrm rot="16200000" flipH="1" flipV="1">
            <a:off x="5390103" y="4724092"/>
            <a:ext cx="853366" cy="508885"/>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bg1"/>
          </a:solidFill>
          <a:ln w="9525">
            <a:solidFill>
              <a:schemeClr val="tx1"/>
            </a:solidFill>
            <a:miter lim="800000"/>
            <a:headEnd/>
            <a:tailEnd/>
          </a:ln>
          <a:effectLst/>
        </p:spPr>
        <p:txBody>
          <a:bodyPr rot="10800000" vert="eaVert" wrap="none" anchor="ctr">
            <a:prstTxWarp prst="textNoShape">
              <a:avLst/>
            </a:prstTxWarp>
          </a:bodyPr>
          <a:lstStyle/>
          <a:p>
            <a:pPr algn="ctr" fontAlgn="auto">
              <a:spcBef>
                <a:spcPts val="0"/>
              </a:spcBef>
              <a:spcAft>
                <a:spcPts val="0"/>
              </a:spcAft>
            </a:pPr>
            <a:endParaRPr lang="ja-JP" altLang="en-US" sz="1200">
              <a:solidFill>
                <a:prstClr val="black"/>
              </a:solidFill>
              <a:latin typeface="Calibri"/>
              <a:ea typeface="ＭＳ Ｐゴシック"/>
              <a:cs typeface="+mn-cs"/>
            </a:endParaRPr>
          </a:p>
        </p:txBody>
      </p:sp>
      <p:sp>
        <p:nvSpPr>
          <p:cNvPr id="14" name="AutoShape 52"/>
          <p:cNvSpPr>
            <a:spLocks noChangeArrowheads="1"/>
          </p:cNvSpPr>
          <p:nvPr/>
        </p:nvSpPr>
        <p:spPr bwMode="auto">
          <a:xfrm rot="10800000" flipV="1">
            <a:off x="4945513" y="4589725"/>
            <a:ext cx="1178040" cy="1117217"/>
          </a:xfrm>
          <a:custGeom>
            <a:avLst/>
            <a:gdLst>
              <a:gd name="G0" fmla="+- 9257 0 0"/>
              <a:gd name="G1" fmla="+- 17386 0 0"/>
              <a:gd name="G2" fmla="+- 6107 0 0"/>
              <a:gd name="G3" fmla="*/ 9257 1 2"/>
              <a:gd name="G4" fmla="+- G3 10800 0"/>
              <a:gd name="G5" fmla="+- 21600 9257 17386"/>
              <a:gd name="G6" fmla="+- 17386 6107 0"/>
              <a:gd name="G7" fmla="*/ G6 1 2"/>
              <a:gd name="G8" fmla="*/ 17386 2 1"/>
              <a:gd name="G9" fmla="+- G8 0 21600"/>
              <a:gd name="G10" fmla="*/ 21600 G0 G1"/>
              <a:gd name="G11" fmla="*/ 21600 G4 G1"/>
              <a:gd name="G12" fmla="*/ 21600 G5 G1"/>
              <a:gd name="G13" fmla="*/ 21600 G7 G1"/>
              <a:gd name="G14" fmla="*/ 17386 1 2"/>
              <a:gd name="G15" fmla="+- G5 0 G4"/>
              <a:gd name="G16" fmla="+- G0 0 G4"/>
              <a:gd name="G17" fmla="*/ G2 G15 G16"/>
              <a:gd name="T0" fmla="*/ 15429 w 21600"/>
              <a:gd name="T1" fmla="*/ 0 h 21600"/>
              <a:gd name="T2" fmla="*/ 9257 w 21600"/>
              <a:gd name="T3" fmla="*/ 6107 h 21600"/>
              <a:gd name="T4" fmla="*/ 0 w 21600"/>
              <a:gd name="T5" fmla="*/ 19169 h 21600"/>
              <a:gd name="T6" fmla="*/ 8693 w 21600"/>
              <a:gd name="T7" fmla="*/ 21600 h 21600"/>
              <a:gd name="T8" fmla="*/ 17386 w 21600"/>
              <a:gd name="T9" fmla="*/ 14594 h 21600"/>
              <a:gd name="T10" fmla="*/ 21600 w 21600"/>
              <a:gd name="T11" fmla="*/ 610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6107"/>
                </a:lnTo>
                <a:lnTo>
                  <a:pt x="13471" y="6107"/>
                </a:lnTo>
                <a:lnTo>
                  <a:pt x="13471" y="16736"/>
                </a:lnTo>
                <a:lnTo>
                  <a:pt x="0" y="16736"/>
                </a:lnTo>
                <a:lnTo>
                  <a:pt x="0" y="21600"/>
                </a:lnTo>
                <a:lnTo>
                  <a:pt x="17386" y="21600"/>
                </a:lnTo>
                <a:lnTo>
                  <a:pt x="17386" y="6107"/>
                </a:lnTo>
                <a:lnTo>
                  <a:pt x="21600" y="6107"/>
                </a:lnTo>
                <a:close/>
              </a:path>
            </a:pathLst>
          </a:custGeom>
          <a:solidFill>
            <a:schemeClr val="bg1"/>
          </a:solidFill>
          <a:ln w="9525">
            <a:solidFill>
              <a:schemeClr val="tx1"/>
            </a:solidFill>
            <a:miter lim="800000"/>
            <a:headEnd/>
            <a:tailEnd/>
          </a:ln>
          <a:effectLst/>
        </p:spPr>
        <p:txBody>
          <a:bodyPr wrap="none" anchor="ctr">
            <a:prstTxWarp prst="textNoShape">
              <a:avLst/>
            </a:prstTxWarp>
          </a:bodyPr>
          <a:lstStyle/>
          <a:p>
            <a:pPr algn="ctr" fontAlgn="auto">
              <a:spcBef>
                <a:spcPts val="0"/>
              </a:spcBef>
              <a:spcAft>
                <a:spcPts val="0"/>
              </a:spcAft>
            </a:pPr>
            <a:endParaRPr lang="ja-JP" altLang="en-US" sz="1200">
              <a:solidFill>
                <a:prstClr val="black"/>
              </a:solidFill>
              <a:latin typeface="Calibri"/>
              <a:ea typeface="ＭＳ Ｐゴシック"/>
              <a:cs typeface="+mn-cs"/>
            </a:endParaRPr>
          </a:p>
        </p:txBody>
      </p:sp>
      <p:grpSp>
        <p:nvGrpSpPr>
          <p:cNvPr id="2" name="Group 64"/>
          <p:cNvGrpSpPr>
            <a:grpSpLocks/>
          </p:cNvGrpSpPr>
          <p:nvPr/>
        </p:nvGrpSpPr>
        <p:grpSpPr bwMode="auto">
          <a:xfrm>
            <a:off x="5250689" y="5631746"/>
            <a:ext cx="793750" cy="336550"/>
            <a:chOff x="3264" y="3168"/>
            <a:chExt cx="500" cy="212"/>
          </a:xfrm>
        </p:grpSpPr>
        <p:sp>
          <p:nvSpPr>
            <p:cNvPr id="16" name="AutoShape 62"/>
            <p:cNvSpPr>
              <a:spLocks noChangeArrowheads="1"/>
            </p:cNvSpPr>
            <p:nvPr/>
          </p:nvSpPr>
          <p:spPr bwMode="auto">
            <a:xfrm flipH="1">
              <a:off x="3264" y="3168"/>
              <a:ext cx="480" cy="192"/>
            </a:xfrm>
            <a:prstGeom prst="wedgeRectCallout">
              <a:avLst>
                <a:gd name="adj1" fmla="val 3125"/>
                <a:gd name="adj2" fmla="val -165106"/>
              </a:avLst>
            </a:prstGeom>
            <a:solidFill>
              <a:schemeClr val="bg1"/>
            </a:solidFill>
            <a:ln w="9525">
              <a:solidFill>
                <a:schemeClr val="tx1"/>
              </a:solidFill>
              <a:miter lim="800000"/>
              <a:headEnd/>
              <a:tailEnd/>
            </a:ln>
            <a:effectLst/>
          </p:spPr>
          <p:txBody>
            <a:bodyPr>
              <a:prstTxWarp prst="textNoShape">
                <a:avLst/>
              </a:prstTxWarp>
            </a:bodyPr>
            <a:lstStyle/>
            <a:p>
              <a:pPr algn="ctr" fontAlgn="auto">
                <a:spcBef>
                  <a:spcPts val="0"/>
                </a:spcBef>
                <a:spcAft>
                  <a:spcPts val="0"/>
                </a:spcAft>
              </a:pPr>
              <a:endParaRPr lang="ja-JP" altLang="en-US" sz="1200">
                <a:solidFill>
                  <a:prstClr val="black"/>
                </a:solidFill>
                <a:latin typeface="Calibri"/>
                <a:ea typeface="ＭＳ Ｐゴシック"/>
                <a:cs typeface="+mn-cs"/>
              </a:endParaRPr>
            </a:p>
          </p:txBody>
        </p:sp>
        <p:sp>
          <p:nvSpPr>
            <p:cNvPr id="17" name="Text Box 63"/>
            <p:cNvSpPr txBox="1">
              <a:spLocks noChangeArrowheads="1"/>
            </p:cNvSpPr>
            <p:nvPr/>
          </p:nvSpPr>
          <p:spPr bwMode="auto">
            <a:xfrm flipH="1">
              <a:off x="3264" y="3168"/>
              <a:ext cx="500" cy="212"/>
            </a:xfrm>
            <a:prstGeom prst="rect">
              <a:avLst/>
            </a:prstGeom>
            <a:noFill/>
            <a:ln w="9525">
              <a:noFill/>
              <a:miter lim="800000"/>
              <a:headEnd/>
              <a:tailEnd/>
            </a:ln>
            <a:effectLst/>
          </p:spPr>
          <p:txBody>
            <a:bodyPr>
              <a:prstTxWarp prst="textNoShape">
                <a:avLst/>
              </a:prstTxWarp>
              <a:spAutoFit/>
            </a:bodyPr>
            <a:lstStyle/>
            <a:p>
              <a:pPr fontAlgn="auto">
                <a:spcBef>
                  <a:spcPts val="0"/>
                </a:spcBef>
                <a:spcAft>
                  <a:spcPts val="0"/>
                </a:spcAft>
              </a:pPr>
              <a:r>
                <a:rPr lang="ja-JP" altLang="en-US" sz="800">
                  <a:solidFill>
                    <a:prstClr val="black"/>
                  </a:solidFill>
                  <a:latin typeface="Calibri"/>
                  <a:ea typeface="ＭＳ Ｐゴシック"/>
                  <a:cs typeface="+mn-cs"/>
                </a:rPr>
                <a:t>問題の提示・</a:t>
              </a:r>
            </a:p>
            <a:p>
              <a:pPr fontAlgn="auto">
                <a:spcBef>
                  <a:spcPts val="0"/>
                </a:spcBef>
                <a:spcAft>
                  <a:spcPts val="0"/>
                </a:spcAft>
              </a:pPr>
              <a:r>
                <a:rPr lang="ja-JP" altLang="en-US" sz="800">
                  <a:solidFill>
                    <a:prstClr val="black"/>
                  </a:solidFill>
                  <a:latin typeface="Calibri"/>
                  <a:ea typeface="ＭＳ Ｐゴシック"/>
                  <a:cs typeface="+mn-cs"/>
                </a:rPr>
                <a:t>有効性の検証</a:t>
              </a:r>
            </a:p>
          </p:txBody>
        </p:sp>
      </p:grpSp>
      <p:sp>
        <p:nvSpPr>
          <p:cNvPr id="18" name="AutoShape 35"/>
          <p:cNvSpPr>
            <a:spLocks noChangeArrowheads="1"/>
          </p:cNvSpPr>
          <p:nvPr/>
        </p:nvSpPr>
        <p:spPr bwMode="auto">
          <a:xfrm flipH="1" flipV="1">
            <a:off x="5064446" y="2874613"/>
            <a:ext cx="1037652" cy="694869"/>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bg1"/>
          </a:solidFill>
          <a:ln w="9525">
            <a:solidFill>
              <a:schemeClr val="tx1"/>
            </a:solidFill>
            <a:miter lim="800000"/>
            <a:headEnd/>
            <a:tailEnd/>
          </a:ln>
          <a:effectLst/>
        </p:spPr>
        <p:txBody>
          <a:bodyPr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20" name="AutoShape 12"/>
          <p:cNvSpPr>
            <a:spLocks noChangeArrowheads="1"/>
          </p:cNvSpPr>
          <p:nvPr/>
        </p:nvSpPr>
        <p:spPr bwMode="auto">
          <a:xfrm>
            <a:off x="6053709" y="2250419"/>
            <a:ext cx="1395539" cy="985309"/>
          </a:xfrm>
          <a:prstGeom prst="roundRect">
            <a:avLst>
              <a:gd name="adj" fmla="val 16667"/>
            </a:avLst>
          </a:prstGeom>
          <a:solidFill>
            <a:srgbClr val="00FF00"/>
          </a:solidFill>
          <a:ln w="9525">
            <a:solidFill>
              <a:schemeClr val="tx1"/>
            </a:solidFill>
            <a:round/>
            <a:headEnd/>
            <a:tailEnd/>
          </a:ln>
          <a:effectLst/>
        </p:spPr>
        <p:txBody>
          <a:bodyPr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21" name="AutoShape 24"/>
          <p:cNvSpPr>
            <a:spLocks noChangeArrowheads="1"/>
          </p:cNvSpPr>
          <p:nvPr/>
        </p:nvSpPr>
        <p:spPr bwMode="auto">
          <a:xfrm>
            <a:off x="4711520" y="3579545"/>
            <a:ext cx="1395539" cy="1010180"/>
          </a:xfrm>
          <a:prstGeom prst="roundRect">
            <a:avLst>
              <a:gd name="adj" fmla="val 16667"/>
            </a:avLst>
          </a:prstGeom>
          <a:solidFill>
            <a:srgbClr val="FFFF00"/>
          </a:solidFill>
          <a:ln w="9525">
            <a:solidFill>
              <a:schemeClr val="tx1"/>
            </a:solidFill>
            <a:round/>
            <a:headEnd/>
            <a:tailEnd/>
          </a:ln>
          <a:effectLst/>
        </p:spPr>
        <p:txBody>
          <a:bodyPr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23" name="AutoShape 31"/>
          <p:cNvSpPr>
            <a:spLocks noChangeArrowheads="1"/>
          </p:cNvSpPr>
          <p:nvPr/>
        </p:nvSpPr>
        <p:spPr bwMode="auto">
          <a:xfrm>
            <a:off x="6166989" y="3235728"/>
            <a:ext cx="630945" cy="1930081"/>
          </a:xfrm>
          <a:prstGeom prst="upArrow">
            <a:avLst>
              <a:gd name="adj1" fmla="val 50000"/>
              <a:gd name="adj2" fmla="val 34375"/>
            </a:avLst>
          </a:prstGeom>
          <a:solidFill>
            <a:schemeClr val="bg1"/>
          </a:solidFill>
          <a:ln w="9525">
            <a:solidFill>
              <a:schemeClr val="tx1"/>
            </a:solidFill>
            <a:miter lim="800000"/>
            <a:headEnd/>
            <a:tailEnd/>
          </a:ln>
          <a:effectLst/>
        </p:spPr>
        <p:txBody>
          <a:bodyPr vert="eaVert"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24" name="AutoShape 32"/>
          <p:cNvSpPr>
            <a:spLocks noChangeArrowheads="1"/>
          </p:cNvSpPr>
          <p:nvPr/>
        </p:nvSpPr>
        <p:spPr bwMode="auto">
          <a:xfrm flipV="1">
            <a:off x="6665349" y="3235725"/>
            <a:ext cx="713610" cy="1731935"/>
          </a:xfrm>
          <a:prstGeom prst="upArrow">
            <a:avLst>
              <a:gd name="adj1" fmla="val 50000"/>
              <a:gd name="adj2" fmla="val 28125"/>
            </a:avLst>
          </a:prstGeom>
          <a:solidFill>
            <a:schemeClr val="bg1"/>
          </a:solidFill>
          <a:ln w="9525">
            <a:solidFill>
              <a:schemeClr val="tx1"/>
            </a:solidFill>
            <a:miter lim="800000"/>
            <a:headEnd/>
            <a:tailEnd/>
          </a:ln>
          <a:effectLst/>
        </p:spPr>
        <p:txBody>
          <a:bodyPr vert="eaVert"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25" name="Text Box 36"/>
          <p:cNvSpPr txBox="1">
            <a:spLocks noChangeArrowheads="1"/>
          </p:cNvSpPr>
          <p:nvPr/>
        </p:nvSpPr>
        <p:spPr bwMode="auto">
          <a:xfrm>
            <a:off x="5043179" y="2556605"/>
            <a:ext cx="895350" cy="336550"/>
          </a:xfrm>
          <a:prstGeom prst="rect">
            <a:avLst/>
          </a:prstGeom>
          <a:noFill/>
          <a:ln w="9525">
            <a:noFill/>
            <a:miter lim="800000"/>
            <a:headEnd/>
            <a:tailEnd/>
          </a:ln>
          <a:effectLst/>
        </p:spPr>
        <p:txBody>
          <a:bodyPr wrap="none">
            <a:prstTxWarp prst="textNoShape">
              <a:avLst/>
            </a:prstTxWarp>
            <a:spAutoFit/>
          </a:bodyPr>
          <a:lstStyle/>
          <a:p>
            <a:pPr fontAlgn="auto">
              <a:spcBef>
                <a:spcPts val="0"/>
              </a:spcBef>
              <a:spcAft>
                <a:spcPts val="0"/>
              </a:spcAft>
            </a:pPr>
            <a:r>
              <a:rPr lang="ja-JP" altLang="en-US" sz="800" dirty="0">
                <a:solidFill>
                  <a:prstClr val="black"/>
                </a:solidFill>
                <a:latin typeface="Calibri"/>
                <a:ea typeface="ＭＳ Ｐゴシック"/>
                <a:cs typeface="+mn-cs"/>
              </a:rPr>
              <a:t>類似性に基づく</a:t>
            </a:r>
          </a:p>
          <a:p>
            <a:pPr fontAlgn="auto">
              <a:spcBef>
                <a:spcPts val="0"/>
              </a:spcBef>
              <a:spcAft>
                <a:spcPts val="0"/>
              </a:spcAft>
            </a:pPr>
            <a:r>
              <a:rPr lang="ja-JP" altLang="en-US" sz="800" dirty="0">
                <a:solidFill>
                  <a:prstClr val="black"/>
                </a:solidFill>
                <a:latin typeface="Calibri"/>
                <a:ea typeface="ＭＳ Ｐゴシック"/>
                <a:cs typeface="+mn-cs"/>
              </a:rPr>
              <a:t>解決指針の提供</a:t>
            </a:r>
          </a:p>
        </p:txBody>
      </p:sp>
      <p:sp>
        <p:nvSpPr>
          <p:cNvPr id="26" name="Text Box 38"/>
          <p:cNvSpPr txBox="1">
            <a:spLocks noChangeArrowheads="1"/>
          </p:cNvSpPr>
          <p:nvPr/>
        </p:nvSpPr>
        <p:spPr bwMode="auto">
          <a:xfrm>
            <a:off x="7582280" y="2528793"/>
            <a:ext cx="895350" cy="336550"/>
          </a:xfrm>
          <a:prstGeom prst="rect">
            <a:avLst/>
          </a:prstGeom>
          <a:noFill/>
          <a:ln w="9525">
            <a:noFill/>
            <a:miter lim="800000"/>
            <a:headEnd/>
            <a:tailEnd/>
          </a:ln>
          <a:effectLst/>
        </p:spPr>
        <p:txBody>
          <a:bodyPr>
            <a:prstTxWarp prst="textNoShape">
              <a:avLst/>
            </a:prstTxWarp>
            <a:spAutoFit/>
          </a:bodyPr>
          <a:lstStyle/>
          <a:p>
            <a:pPr fontAlgn="auto">
              <a:spcBef>
                <a:spcPts val="0"/>
              </a:spcBef>
              <a:spcAft>
                <a:spcPts val="0"/>
              </a:spcAft>
            </a:pPr>
            <a:r>
              <a:rPr lang="ja-JP" altLang="en-US" sz="800" dirty="0">
                <a:solidFill>
                  <a:prstClr val="black"/>
                </a:solidFill>
                <a:latin typeface="Calibri"/>
                <a:ea typeface="ＭＳ Ｐゴシック"/>
                <a:cs typeface="+mn-cs"/>
              </a:rPr>
              <a:t>類似性に基づく</a:t>
            </a:r>
          </a:p>
          <a:p>
            <a:pPr fontAlgn="auto">
              <a:spcBef>
                <a:spcPts val="0"/>
              </a:spcBef>
              <a:spcAft>
                <a:spcPts val="0"/>
              </a:spcAft>
            </a:pPr>
            <a:r>
              <a:rPr lang="ja-JP" altLang="en-US" sz="800" dirty="0">
                <a:solidFill>
                  <a:prstClr val="black"/>
                </a:solidFill>
                <a:latin typeface="Calibri"/>
                <a:ea typeface="ＭＳ Ｐゴシック"/>
                <a:cs typeface="+mn-cs"/>
              </a:rPr>
              <a:t>解決指針の提供</a:t>
            </a:r>
          </a:p>
        </p:txBody>
      </p:sp>
      <p:sp>
        <p:nvSpPr>
          <p:cNvPr id="27" name="Text Box 41"/>
          <p:cNvSpPr txBox="1">
            <a:spLocks noChangeArrowheads="1"/>
          </p:cNvSpPr>
          <p:nvPr/>
        </p:nvSpPr>
        <p:spPr bwMode="auto">
          <a:xfrm>
            <a:off x="6033988" y="2308003"/>
            <a:ext cx="1494311" cy="854080"/>
          </a:xfrm>
          <a:prstGeom prst="rect">
            <a:avLst/>
          </a:prstGeom>
          <a:noFill/>
          <a:ln w="9525">
            <a:noFill/>
            <a:miter lim="800000"/>
            <a:headEnd/>
            <a:tailEnd/>
          </a:ln>
          <a:effectLst/>
        </p:spPr>
        <p:txBody>
          <a:bodyPr wrap="square">
            <a:prstTxWarp prst="textNoShape">
              <a:avLst/>
            </a:prstTxWarp>
            <a:spAutoFit/>
          </a:bodyPr>
          <a:lstStyle/>
          <a:p>
            <a:pPr fontAlgn="auto">
              <a:spcBef>
                <a:spcPts val="0"/>
              </a:spcBef>
              <a:spcAft>
                <a:spcPts val="0"/>
              </a:spcAft>
            </a:pPr>
            <a:r>
              <a:rPr lang="ja-JP" altLang="en-US" dirty="0">
                <a:solidFill>
                  <a:prstClr val="black"/>
                </a:solidFill>
                <a:latin typeface="Calibri"/>
                <a:ea typeface="ＭＳ Ｐゴシック"/>
                <a:cs typeface="+mn-cs"/>
              </a:rPr>
              <a:t>Ａ：情報通信</a:t>
            </a:r>
            <a:r>
              <a:rPr lang="ja-JP" altLang="en-US" sz="1050" dirty="0">
                <a:solidFill>
                  <a:prstClr val="black"/>
                </a:solidFill>
                <a:latin typeface="Calibri"/>
                <a:ea typeface="ＭＳ Ｐゴシック"/>
                <a:cs typeface="+mn-cs"/>
              </a:rPr>
              <a:t>多数の事例研究を通じた統計力学的接近法の定着</a:t>
            </a:r>
            <a:r>
              <a:rPr lang="ja-JP" altLang="en-US" sz="800" dirty="0">
                <a:solidFill>
                  <a:prstClr val="black"/>
                </a:solidFill>
                <a:latin typeface="Calibri"/>
                <a:ea typeface="ＭＳ Ｐゴシック"/>
                <a:cs typeface="+mn-cs"/>
              </a:rPr>
              <a:t>　</a:t>
            </a:r>
          </a:p>
        </p:txBody>
      </p:sp>
      <p:sp>
        <p:nvSpPr>
          <p:cNvPr id="32" name="Text Box 46"/>
          <p:cNvSpPr txBox="1">
            <a:spLocks noChangeArrowheads="1"/>
          </p:cNvSpPr>
          <p:nvPr/>
        </p:nvSpPr>
        <p:spPr bwMode="auto">
          <a:xfrm>
            <a:off x="6797934" y="3678294"/>
            <a:ext cx="430887" cy="1301546"/>
          </a:xfrm>
          <a:prstGeom prst="rect">
            <a:avLst/>
          </a:prstGeom>
          <a:noFill/>
          <a:ln w="9525">
            <a:noFill/>
            <a:miter lim="800000"/>
            <a:headEnd/>
            <a:tailEnd/>
          </a:ln>
          <a:effectLst/>
        </p:spPr>
        <p:txBody>
          <a:bodyPr vert="eaVert" wrap="square">
            <a:prstTxWarp prst="textNoShape">
              <a:avLst/>
            </a:prstTxWarp>
            <a:spAutoFit/>
          </a:bodyPr>
          <a:lstStyle/>
          <a:p>
            <a:pPr fontAlgn="auto">
              <a:spcBef>
                <a:spcPts val="0"/>
              </a:spcBef>
              <a:spcAft>
                <a:spcPts val="0"/>
              </a:spcAft>
            </a:pPr>
            <a:r>
              <a:rPr lang="ja-JP" altLang="en-US" sz="800" dirty="0">
                <a:solidFill>
                  <a:prstClr val="black"/>
                </a:solidFill>
                <a:latin typeface="Calibri"/>
                <a:ea typeface="ＭＳ Ｐゴシック"/>
                <a:cs typeface="+mn-cs"/>
              </a:rPr>
              <a:t>問題の提示・</a:t>
            </a:r>
          </a:p>
          <a:p>
            <a:pPr fontAlgn="auto">
              <a:spcBef>
                <a:spcPts val="0"/>
              </a:spcBef>
              <a:spcAft>
                <a:spcPts val="0"/>
              </a:spcAft>
            </a:pPr>
            <a:r>
              <a:rPr lang="ja-JP" altLang="en-US" sz="800" dirty="0">
                <a:solidFill>
                  <a:prstClr val="black"/>
                </a:solidFill>
                <a:latin typeface="Calibri"/>
                <a:ea typeface="ＭＳ Ｐゴシック"/>
                <a:cs typeface="+mn-cs"/>
              </a:rPr>
              <a:t>有効性の検証</a:t>
            </a:r>
          </a:p>
        </p:txBody>
      </p:sp>
      <p:sp>
        <p:nvSpPr>
          <p:cNvPr id="33" name="Text Box 48"/>
          <p:cNvSpPr txBox="1">
            <a:spLocks noChangeArrowheads="1"/>
          </p:cNvSpPr>
          <p:nvPr/>
        </p:nvSpPr>
        <p:spPr bwMode="auto">
          <a:xfrm>
            <a:off x="6283074" y="3678895"/>
            <a:ext cx="428625" cy="682625"/>
          </a:xfrm>
          <a:prstGeom prst="rect">
            <a:avLst/>
          </a:prstGeom>
          <a:noFill/>
          <a:ln w="9525">
            <a:noFill/>
            <a:miter lim="800000"/>
            <a:headEnd/>
            <a:tailEnd/>
          </a:ln>
          <a:effectLst/>
        </p:spPr>
        <p:txBody>
          <a:bodyPr vert="eaVert" wrap="none">
            <a:prstTxWarp prst="textNoShape">
              <a:avLst/>
            </a:prstTxWarp>
            <a:spAutoFit/>
          </a:bodyPr>
          <a:lstStyle/>
          <a:p>
            <a:pPr fontAlgn="auto">
              <a:spcBef>
                <a:spcPts val="0"/>
              </a:spcBef>
              <a:spcAft>
                <a:spcPts val="0"/>
              </a:spcAft>
            </a:pPr>
            <a:r>
              <a:rPr lang="ja-JP" altLang="en-US" sz="800" dirty="0">
                <a:solidFill>
                  <a:prstClr val="black"/>
                </a:solidFill>
                <a:latin typeface="Calibri"/>
                <a:ea typeface="ＭＳ Ｐゴシック"/>
                <a:cs typeface="+mn-cs"/>
              </a:rPr>
              <a:t>アルゴリズム・</a:t>
            </a:r>
          </a:p>
          <a:p>
            <a:pPr fontAlgn="auto">
              <a:spcBef>
                <a:spcPts val="0"/>
              </a:spcBef>
              <a:spcAft>
                <a:spcPts val="0"/>
              </a:spcAft>
            </a:pPr>
            <a:r>
              <a:rPr lang="ja-JP" altLang="en-US" sz="800" dirty="0">
                <a:solidFill>
                  <a:prstClr val="black"/>
                </a:solidFill>
                <a:latin typeface="Calibri"/>
                <a:ea typeface="ＭＳ Ｐゴシック"/>
                <a:cs typeface="+mn-cs"/>
              </a:rPr>
              <a:t>解析法の提供</a:t>
            </a:r>
          </a:p>
        </p:txBody>
      </p:sp>
      <p:sp>
        <p:nvSpPr>
          <p:cNvPr id="36" name="Text Box 56"/>
          <p:cNvSpPr txBox="1">
            <a:spLocks noChangeArrowheads="1"/>
          </p:cNvSpPr>
          <p:nvPr/>
        </p:nvSpPr>
        <p:spPr bwMode="auto">
          <a:xfrm>
            <a:off x="4838734" y="6258120"/>
            <a:ext cx="1360469" cy="369332"/>
          </a:xfrm>
          <a:prstGeom prst="rect">
            <a:avLst/>
          </a:prstGeom>
          <a:noFill/>
          <a:ln w="9525">
            <a:noFill/>
            <a:miter lim="800000"/>
            <a:headEnd/>
            <a:tailEnd/>
          </a:ln>
          <a:effectLst/>
        </p:spPr>
        <p:txBody>
          <a:bodyPr wrap="none">
            <a:prstTxWarp prst="textNoShape">
              <a:avLst/>
            </a:prstTxWarp>
            <a:spAutoFit/>
          </a:bodyPr>
          <a:lstStyle/>
          <a:p>
            <a:pPr fontAlgn="auto">
              <a:spcBef>
                <a:spcPts val="0"/>
              </a:spcBef>
              <a:spcAft>
                <a:spcPts val="0"/>
              </a:spcAft>
            </a:pPr>
            <a:r>
              <a:rPr lang="ja-JP" altLang="en-US" i="1" dirty="0">
                <a:solidFill>
                  <a:srgbClr val="FF0000"/>
                </a:solidFill>
                <a:latin typeface="Calibri"/>
                <a:ea typeface="ＭＳ Ｐゴシック"/>
                <a:cs typeface="+mn-cs"/>
              </a:rPr>
              <a:t>～拡げる～</a:t>
            </a:r>
          </a:p>
        </p:txBody>
      </p:sp>
      <p:sp>
        <p:nvSpPr>
          <p:cNvPr id="38" name="Text Box 59"/>
          <p:cNvSpPr txBox="1">
            <a:spLocks noChangeArrowheads="1"/>
          </p:cNvSpPr>
          <p:nvPr/>
        </p:nvSpPr>
        <p:spPr bwMode="auto">
          <a:xfrm>
            <a:off x="4769410" y="4967663"/>
            <a:ext cx="428625" cy="682625"/>
          </a:xfrm>
          <a:prstGeom prst="rect">
            <a:avLst/>
          </a:prstGeom>
          <a:noFill/>
          <a:ln w="9525">
            <a:noFill/>
            <a:miter lim="800000"/>
            <a:headEnd/>
            <a:tailEnd/>
          </a:ln>
          <a:effectLst/>
        </p:spPr>
        <p:txBody>
          <a:bodyPr vert="eaVert" wrap="none">
            <a:prstTxWarp prst="textNoShape">
              <a:avLst/>
            </a:prstTxWarp>
            <a:spAutoFit/>
          </a:bodyPr>
          <a:lstStyle/>
          <a:p>
            <a:pPr fontAlgn="auto">
              <a:spcBef>
                <a:spcPts val="0"/>
              </a:spcBef>
              <a:spcAft>
                <a:spcPts val="0"/>
              </a:spcAft>
            </a:pPr>
            <a:r>
              <a:rPr lang="ja-JP" altLang="en-US" sz="800" dirty="0">
                <a:solidFill>
                  <a:prstClr val="black"/>
                </a:solidFill>
                <a:latin typeface="Calibri"/>
                <a:ea typeface="ＭＳ Ｐゴシック"/>
                <a:cs typeface="+mn-cs"/>
              </a:rPr>
              <a:t>アルゴリズム・</a:t>
            </a:r>
          </a:p>
          <a:p>
            <a:pPr fontAlgn="auto">
              <a:spcBef>
                <a:spcPts val="0"/>
              </a:spcBef>
              <a:spcAft>
                <a:spcPts val="0"/>
              </a:spcAft>
            </a:pPr>
            <a:r>
              <a:rPr lang="ja-JP" altLang="en-US" sz="800" dirty="0">
                <a:solidFill>
                  <a:prstClr val="black"/>
                </a:solidFill>
                <a:latin typeface="Calibri"/>
                <a:ea typeface="ＭＳ Ｐゴシック"/>
                <a:cs typeface="+mn-cs"/>
              </a:rPr>
              <a:t>解析法の提供</a:t>
            </a:r>
          </a:p>
        </p:txBody>
      </p:sp>
      <p:sp>
        <p:nvSpPr>
          <p:cNvPr id="39" name="Text Box 60"/>
          <p:cNvSpPr txBox="1">
            <a:spLocks noChangeArrowheads="1"/>
          </p:cNvSpPr>
          <p:nvPr/>
        </p:nvSpPr>
        <p:spPr bwMode="auto">
          <a:xfrm>
            <a:off x="8433766" y="4976144"/>
            <a:ext cx="428625" cy="682625"/>
          </a:xfrm>
          <a:prstGeom prst="rect">
            <a:avLst/>
          </a:prstGeom>
          <a:noFill/>
          <a:ln w="9525">
            <a:noFill/>
            <a:miter lim="800000"/>
            <a:headEnd/>
            <a:tailEnd/>
          </a:ln>
          <a:effectLst/>
        </p:spPr>
        <p:txBody>
          <a:bodyPr vert="eaVert" wrap="none">
            <a:prstTxWarp prst="textNoShape">
              <a:avLst/>
            </a:prstTxWarp>
            <a:spAutoFit/>
          </a:bodyPr>
          <a:lstStyle/>
          <a:p>
            <a:pPr fontAlgn="auto">
              <a:spcBef>
                <a:spcPts val="0"/>
              </a:spcBef>
              <a:spcAft>
                <a:spcPts val="0"/>
              </a:spcAft>
            </a:pPr>
            <a:r>
              <a:rPr lang="ja-JP" altLang="en-US" sz="800" dirty="0">
                <a:solidFill>
                  <a:prstClr val="black"/>
                </a:solidFill>
                <a:latin typeface="Calibri"/>
                <a:ea typeface="ＭＳ Ｐゴシック"/>
                <a:cs typeface="+mn-cs"/>
              </a:rPr>
              <a:t>アルゴリズム・</a:t>
            </a:r>
          </a:p>
          <a:p>
            <a:pPr fontAlgn="auto">
              <a:spcBef>
                <a:spcPts val="0"/>
              </a:spcBef>
              <a:spcAft>
                <a:spcPts val="0"/>
              </a:spcAft>
            </a:pPr>
            <a:r>
              <a:rPr lang="ja-JP" altLang="en-US" sz="800" dirty="0">
                <a:solidFill>
                  <a:prstClr val="black"/>
                </a:solidFill>
                <a:latin typeface="Calibri"/>
                <a:ea typeface="ＭＳ Ｐゴシック"/>
                <a:cs typeface="+mn-cs"/>
              </a:rPr>
              <a:t>解析法の提供</a:t>
            </a:r>
          </a:p>
        </p:txBody>
      </p:sp>
      <p:sp>
        <p:nvSpPr>
          <p:cNvPr id="41" name="AutoShape 74"/>
          <p:cNvSpPr>
            <a:spLocks noChangeArrowheads="1"/>
          </p:cNvSpPr>
          <p:nvPr/>
        </p:nvSpPr>
        <p:spPr bwMode="auto">
          <a:xfrm>
            <a:off x="4592216" y="1989967"/>
            <a:ext cx="4412965" cy="4268153"/>
          </a:xfrm>
          <a:prstGeom prst="roundRect">
            <a:avLst>
              <a:gd name="adj" fmla="val 16667"/>
            </a:avLst>
          </a:prstGeom>
          <a:noFill/>
          <a:ln w="38100">
            <a:solidFill>
              <a:srgbClr val="FF0000"/>
            </a:solidFill>
            <a:round/>
            <a:headEnd/>
            <a:tailEnd/>
          </a:ln>
          <a:effectLst/>
        </p:spPr>
        <p:txBody>
          <a:bodyPr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42" name="AutoShape 12"/>
          <p:cNvSpPr>
            <a:spLocks noChangeArrowheads="1"/>
          </p:cNvSpPr>
          <p:nvPr/>
        </p:nvSpPr>
        <p:spPr bwMode="auto">
          <a:xfrm>
            <a:off x="6071229" y="4976144"/>
            <a:ext cx="1395539" cy="985309"/>
          </a:xfrm>
          <a:prstGeom prst="roundRect">
            <a:avLst>
              <a:gd name="adj" fmla="val 16667"/>
            </a:avLst>
          </a:prstGeom>
          <a:solidFill>
            <a:srgbClr val="00FF00"/>
          </a:solidFill>
          <a:ln w="9525">
            <a:solidFill>
              <a:schemeClr val="tx1"/>
            </a:solidFill>
            <a:round/>
            <a:headEnd/>
            <a:tailEnd/>
          </a:ln>
          <a:effectLst/>
        </p:spPr>
        <p:txBody>
          <a:bodyPr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43" name="AutoShape 24"/>
          <p:cNvSpPr>
            <a:spLocks noChangeArrowheads="1"/>
          </p:cNvSpPr>
          <p:nvPr/>
        </p:nvSpPr>
        <p:spPr bwMode="auto">
          <a:xfrm>
            <a:off x="7425309" y="3560213"/>
            <a:ext cx="1395539" cy="1010180"/>
          </a:xfrm>
          <a:prstGeom prst="roundRect">
            <a:avLst>
              <a:gd name="adj" fmla="val 16667"/>
            </a:avLst>
          </a:prstGeom>
          <a:solidFill>
            <a:srgbClr val="FFFF00"/>
          </a:solidFill>
          <a:ln w="9525">
            <a:solidFill>
              <a:schemeClr val="tx1"/>
            </a:solidFill>
            <a:round/>
            <a:headEnd/>
            <a:tailEnd/>
          </a:ln>
          <a:effectLst/>
        </p:spPr>
        <p:txBody>
          <a:bodyPr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31" name="Text Box 44"/>
          <p:cNvSpPr txBox="1">
            <a:spLocks noChangeArrowheads="1"/>
          </p:cNvSpPr>
          <p:nvPr/>
        </p:nvSpPr>
        <p:spPr bwMode="auto">
          <a:xfrm>
            <a:off x="6080499" y="4976144"/>
            <a:ext cx="1447800" cy="969496"/>
          </a:xfrm>
          <a:prstGeom prst="rect">
            <a:avLst/>
          </a:prstGeom>
          <a:noFill/>
          <a:ln w="9525">
            <a:noFill/>
            <a:miter lim="800000"/>
            <a:headEnd/>
            <a:tailEnd/>
          </a:ln>
          <a:effectLst/>
        </p:spPr>
        <p:txBody>
          <a:bodyPr>
            <a:prstTxWarp prst="textNoShape">
              <a:avLst/>
            </a:prstTxWarp>
            <a:spAutoFit/>
          </a:bodyPr>
          <a:lstStyle/>
          <a:p>
            <a:pPr fontAlgn="auto">
              <a:spcBef>
                <a:spcPts val="0"/>
              </a:spcBef>
              <a:spcAft>
                <a:spcPts val="0"/>
              </a:spcAft>
            </a:pPr>
            <a:r>
              <a:rPr lang="ja-JP" altLang="en-US" dirty="0">
                <a:solidFill>
                  <a:prstClr val="black"/>
                </a:solidFill>
                <a:latin typeface="Calibri"/>
                <a:ea typeface="ＭＳ Ｐゴシック"/>
                <a:cs typeface="+mn-cs"/>
              </a:rPr>
              <a:t>Ｄ：情報統計力学</a:t>
            </a:r>
            <a:endParaRPr lang="en-US" altLang="ja-JP" dirty="0">
              <a:solidFill>
                <a:prstClr val="black"/>
              </a:solidFill>
              <a:latin typeface="Calibri"/>
              <a:ea typeface="ＭＳ Ｐゴシック"/>
              <a:cs typeface="+mn-cs"/>
            </a:endParaRPr>
          </a:p>
          <a:p>
            <a:pPr fontAlgn="auto">
              <a:spcBef>
                <a:spcPts val="0"/>
              </a:spcBef>
              <a:spcAft>
                <a:spcPts val="0"/>
              </a:spcAft>
            </a:pPr>
            <a:r>
              <a:rPr lang="ja-JP" altLang="en-US" sz="1050" dirty="0">
                <a:solidFill>
                  <a:prstClr val="black"/>
                </a:solidFill>
                <a:latin typeface="Calibri"/>
                <a:ea typeface="ＭＳ Ｐゴシック"/>
                <a:cs typeface="+mn-cs"/>
              </a:rPr>
              <a:t>アルゴリズム・解析法の開発</a:t>
            </a:r>
          </a:p>
        </p:txBody>
      </p:sp>
      <p:sp>
        <p:nvSpPr>
          <p:cNvPr id="29" name="Text Box 43"/>
          <p:cNvSpPr txBox="1">
            <a:spLocks noChangeArrowheads="1"/>
          </p:cNvSpPr>
          <p:nvPr/>
        </p:nvSpPr>
        <p:spPr bwMode="auto">
          <a:xfrm>
            <a:off x="7416121" y="3610738"/>
            <a:ext cx="1524000" cy="854080"/>
          </a:xfrm>
          <a:prstGeom prst="rect">
            <a:avLst/>
          </a:prstGeom>
          <a:noFill/>
          <a:ln w="9525">
            <a:noFill/>
            <a:miter lim="800000"/>
            <a:headEnd/>
            <a:tailEnd/>
          </a:ln>
          <a:effectLst/>
        </p:spPr>
        <p:txBody>
          <a:bodyPr wrap="square">
            <a:prstTxWarp prst="textNoShape">
              <a:avLst/>
            </a:prstTxWarp>
            <a:spAutoFit/>
          </a:bodyPr>
          <a:lstStyle/>
          <a:p>
            <a:pPr fontAlgn="auto">
              <a:spcBef>
                <a:spcPts val="0"/>
              </a:spcBef>
              <a:spcAft>
                <a:spcPts val="0"/>
              </a:spcAft>
            </a:pPr>
            <a:r>
              <a:rPr lang="ja-JP" altLang="en-US" dirty="0">
                <a:solidFill>
                  <a:prstClr val="black"/>
                </a:solidFill>
                <a:latin typeface="Calibri"/>
                <a:ea typeface="ＭＳ Ｐゴシック"/>
                <a:cs typeface="+mn-cs"/>
              </a:rPr>
              <a:t>Ｂ：量子情報</a:t>
            </a:r>
            <a:endParaRPr lang="en-US" altLang="ja-JP" dirty="0">
              <a:solidFill>
                <a:prstClr val="black"/>
              </a:solidFill>
              <a:latin typeface="Calibri"/>
              <a:ea typeface="ＭＳ Ｐゴシック"/>
              <a:cs typeface="+mn-cs"/>
            </a:endParaRPr>
          </a:p>
          <a:p>
            <a:pPr fontAlgn="auto">
              <a:spcBef>
                <a:spcPts val="0"/>
              </a:spcBef>
              <a:spcAft>
                <a:spcPts val="0"/>
              </a:spcAft>
            </a:pPr>
            <a:r>
              <a:rPr lang="ja-JP" altLang="en-US" sz="1050" dirty="0">
                <a:solidFill>
                  <a:prstClr val="black"/>
                </a:solidFill>
                <a:latin typeface="Calibri"/>
                <a:ea typeface="ＭＳ Ｐゴシック"/>
                <a:cs typeface="+mn-cs"/>
              </a:rPr>
              <a:t>量子確率の制御法・</a:t>
            </a:r>
            <a:br>
              <a:rPr lang="en-US" altLang="ja-JP" sz="1050" dirty="0">
                <a:solidFill>
                  <a:prstClr val="black"/>
                </a:solidFill>
                <a:latin typeface="Calibri"/>
                <a:ea typeface="ＭＳ Ｐゴシック"/>
                <a:cs typeface="+mn-cs"/>
              </a:rPr>
            </a:br>
            <a:r>
              <a:rPr lang="ja-JP" altLang="en-US" sz="1050" dirty="0">
                <a:solidFill>
                  <a:prstClr val="black"/>
                </a:solidFill>
                <a:latin typeface="Calibri"/>
                <a:ea typeface="ＭＳ Ｐゴシック"/>
                <a:cs typeface="+mn-cs"/>
              </a:rPr>
              <a:t>利用法に関する多体理論の構築</a:t>
            </a:r>
          </a:p>
        </p:txBody>
      </p:sp>
      <p:sp>
        <p:nvSpPr>
          <p:cNvPr id="28" name="Text Box 42"/>
          <p:cNvSpPr txBox="1">
            <a:spLocks noChangeArrowheads="1"/>
          </p:cNvSpPr>
          <p:nvPr/>
        </p:nvSpPr>
        <p:spPr bwMode="auto">
          <a:xfrm>
            <a:off x="4689993" y="3631939"/>
            <a:ext cx="1492716" cy="692497"/>
          </a:xfrm>
          <a:prstGeom prst="rect">
            <a:avLst/>
          </a:prstGeom>
          <a:noFill/>
          <a:ln w="9525">
            <a:noFill/>
            <a:miter lim="800000"/>
            <a:headEnd/>
            <a:tailEnd/>
          </a:ln>
          <a:effectLst/>
        </p:spPr>
        <p:txBody>
          <a:bodyPr wrap="none">
            <a:prstTxWarp prst="textNoShape">
              <a:avLst/>
            </a:prstTxWarp>
            <a:spAutoFit/>
          </a:bodyPr>
          <a:lstStyle/>
          <a:p>
            <a:pPr fontAlgn="auto">
              <a:spcBef>
                <a:spcPts val="0"/>
              </a:spcBef>
              <a:spcAft>
                <a:spcPts val="0"/>
              </a:spcAft>
            </a:pPr>
            <a:r>
              <a:rPr lang="ja-JP" altLang="en-US" dirty="0">
                <a:solidFill>
                  <a:prstClr val="black"/>
                </a:solidFill>
                <a:latin typeface="Calibri"/>
                <a:ea typeface="ＭＳ Ｐゴシック"/>
                <a:cs typeface="+mn-cs"/>
              </a:rPr>
              <a:t>Ｃ：生命情報</a:t>
            </a:r>
            <a:endParaRPr lang="en-US" altLang="ja-JP" dirty="0">
              <a:solidFill>
                <a:prstClr val="black"/>
              </a:solidFill>
              <a:latin typeface="Calibri"/>
              <a:ea typeface="ＭＳ Ｐゴシック"/>
              <a:cs typeface="+mn-cs"/>
            </a:endParaRPr>
          </a:p>
          <a:p>
            <a:pPr fontAlgn="auto">
              <a:spcBef>
                <a:spcPts val="0"/>
              </a:spcBef>
              <a:spcAft>
                <a:spcPts val="0"/>
              </a:spcAft>
            </a:pPr>
            <a:r>
              <a:rPr lang="ja-JP" altLang="en-US" sz="1050" dirty="0">
                <a:solidFill>
                  <a:prstClr val="black"/>
                </a:solidFill>
                <a:latin typeface="Calibri"/>
                <a:ea typeface="ＭＳ Ｐゴシック"/>
                <a:cs typeface="+mn-cs"/>
              </a:rPr>
              <a:t>システム論的生命情報</a:t>
            </a:r>
            <a:endParaRPr lang="en-US" altLang="ja-JP" sz="1050" dirty="0">
              <a:solidFill>
                <a:prstClr val="black"/>
              </a:solidFill>
              <a:latin typeface="Calibri"/>
              <a:ea typeface="ＭＳ Ｐゴシック"/>
              <a:cs typeface="+mn-cs"/>
            </a:endParaRPr>
          </a:p>
          <a:p>
            <a:pPr fontAlgn="auto">
              <a:spcBef>
                <a:spcPts val="0"/>
              </a:spcBef>
              <a:spcAft>
                <a:spcPts val="0"/>
              </a:spcAft>
            </a:pPr>
            <a:r>
              <a:rPr lang="ja-JP" altLang="en-US" sz="1050" dirty="0">
                <a:solidFill>
                  <a:prstClr val="black"/>
                </a:solidFill>
                <a:latin typeface="Calibri"/>
                <a:ea typeface="ＭＳ Ｐゴシック"/>
                <a:cs typeface="+mn-cs"/>
              </a:rPr>
              <a:t>解析法の開拓</a:t>
            </a:r>
          </a:p>
        </p:txBody>
      </p:sp>
      <p:sp>
        <p:nvSpPr>
          <p:cNvPr id="44" name="AutoShape 52"/>
          <p:cNvSpPr>
            <a:spLocks noChangeArrowheads="1"/>
          </p:cNvSpPr>
          <p:nvPr/>
        </p:nvSpPr>
        <p:spPr bwMode="auto">
          <a:xfrm rot="10800000" flipH="1" flipV="1">
            <a:off x="7468509" y="4580455"/>
            <a:ext cx="1178040" cy="1117217"/>
          </a:xfrm>
          <a:custGeom>
            <a:avLst/>
            <a:gdLst>
              <a:gd name="G0" fmla="+- 9257 0 0"/>
              <a:gd name="G1" fmla="+- 17386 0 0"/>
              <a:gd name="G2" fmla="+- 6107 0 0"/>
              <a:gd name="G3" fmla="*/ 9257 1 2"/>
              <a:gd name="G4" fmla="+- G3 10800 0"/>
              <a:gd name="G5" fmla="+- 21600 9257 17386"/>
              <a:gd name="G6" fmla="+- 17386 6107 0"/>
              <a:gd name="G7" fmla="*/ G6 1 2"/>
              <a:gd name="G8" fmla="*/ 17386 2 1"/>
              <a:gd name="G9" fmla="+- G8 0 21600"/>
              <a:gd name="G10" fmla="*/ 21600 G0 G1"/>
              <a:gd name="G11" fmla="*/ 21600 G4 G1"/>
              <a:gd name="G12" fmla="*/ 21600 G5 G1"/>
              <a:gd name="G13" fmla="*/ 21600 G7 G1"/>
              <a:gd name="G14" fmla="*/ 17386 1 2"/>
              <a:gd name="G15" fmla="+- G5 0 G4"/>
              <a:gd name="G16" fmla="+- G0 0 G4"/>
              <a:gd name="G17" fmla="*/ G2 G15 G16"/>
              <a:gd name="T0" fmla="*/ 15429 w 21600"/>
              <a:gd name="T1" fmla="*/ 0 h 21600"/>
              <a:gd name="T2" fmla="*/ 9257 w 21600"/>
              <a:gd name="T3" fmla="*/ 6107 h 21600"/>
              <a:gd name="T4" fmla="*/ 0 w 21600"/>
              <a:gd name="T5" fmla="*/ 19169 h 21600"/>
              <a:gd name="T6" fmla="*/ 8693 w 21600"/>
              <a:gd name="T7" fmla="*/ 21600 h 21600"/>
              <a:gd name="T8" fmla="*/ 17386 w 21600"/>
              <a:gd name="T9" fmla="*/ 14594 h 21600"/>
              <a:gd name="T10" fmla="*/ 21600 w 21600"/>
              <a:gd name="T11" fmla="*/ 610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6107"/>
                </a:lnTo>
                <a:lnTo>
                  <a:pt x="13471" y="6107"/>
                </a:lnTo>
                <a:lnTo>
                  <a:pt x="13471" y="16736"/>
                </a:lnTo>
                <a:lnTo>
                  <a:pt x="0" y="16736"/>
                </a:lnTo>
                <a:lnTo>
                  <a:pt x="0" y="21600"/>
                </a:lnTo>
                <a:lnTo>
                  <a:pt x="17386" y="21600"/>
                </a:lnTo>
                <a:lnTo>
                  <a:pt x="17386" y="6107"/>
                </a:lnTo>
                <a:lnTo>
                  <a:pt x="21600" y="6107"/>
                </a:lnTo>
                <a:close/>
              </a:path>
            </a:pathLst>
          </a:custGeom>
          <a:solidFill>
            <a:schemeClr val="bg1"/>
          </a:solidFill>
          <a:ln w="9525">
            <a:solidFill>
              <a:schemeClr val="tx1"/>
            </a:solidFill>
            <a:miter lim="800000"/>
            <a:headEnd/>
            <a:tailEnd/>
          </a:ln>
          <a:effectLst/>
        </p:spPr>
        <p:txBody>
          <a:bodyPr wrap="none" anchor="ctr">
            <a:prstTxWarp prst="textNoShape">
              <a:avLst/>
            </a:prstTxWarp>
          </a:bodyPr>
          <a:lstStyle/>
          <a:p>
            <a:pPr algn="ctr" fontAlgn="auto">
              <a:spcBef>
                <a:spcPts val="0"/>
              </a:spcBef>
              <a:spcAft>
                <a:spcPts val="0"/>
              </a:spcAft>
            </a:pPr>
            <a:endParaRPr lang="ja-JP" altLang="en-US" sz="1200">
              <a:solidFill>
                <a:prstClr val="black"/>
              </a:solidFill>
              <a:latin typeface="Calibri"/>
              <a:ea typeface="ＭＳ Ｐゴシック"/>
              <a:cs typeface="+mn-cs"/>
            </a:endParaRPr>
          </a:p>
        </p:txBody>
      </p:sp>
      <p:sp>
        <p:nvSpPr>
          <p:cNvPr id="45" name="AutoShape 53"/>
          <p:cNvSpPr>
            <a:spLocks noChangeArrowheads="1"/>
          </p:cNvSpPr>
          <p:nvPr/>
        </p:nvSpPr>
        <p:spPr bwMode="auto">
          <a:xfrm rot="5400000" flipV="1">
            <a:off x="7277008" y="4742635"/>
            <a:ext cx="853366" cy="508885"/>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bg1"/>
          </a:solidFill>
          <a:ln w="9525">
            <a:solidFill>
              <a:schemeClr val="tx1"/>
            </a:solidFill>
            <a:miter lim="800000"/>
            <a:headEnd/>
            <a:tailEnd/>
          </a:ln>
          <a:effectLst/>
        </p:spPr>
        <p:txBody>
          <a:bodyPr rot="10800000" vert="eaVert" wrap="none" anchor="ctr">
            <a:prstTxWarp prst="textNoShape">
              <a:avLst/>
            </a:prstTxWarp>
          </a:bodyPr>
          <a:lstStyle/>
          <a:p>
            <a:pPr algn="ctr" fontAlgn="auto">
              <a:spcBef>
                <a:spcPts val="0"/>
              </a:spcBef>
              <a:spcAft>
                <a:spcPts val="0"/>
              </a:spcAft>
            </a:pPr>
            <a:endParaRPr lang="ja-JP" altLang="en-US" sz="1200">
              <a:solidFill>
                <a:prstClr val="black"/>
              </a:solidFill>
              <a:latin typeface="Calibri"/>
              <a:ea typeface="ＭＳ Ｐゴシック"/>
              <a:cs typeface="+mn-cs"/>
            </a:endParaRPr>
          </a:p>
        </p:txBody>
      </p:sp>
      <p:grpSp>
        <p:nvGrpSpPr>
          <p:cNvPr id="3" name="Group 65"/>
          <p:cNvGrpSpPr>
            <a:grpSpLocks/>
          </p:cNvGrpSpPr>
          <p:nvPr/>
        </p:nvGrpSpPr>
        <p:grpSpPr bwMode="auto">
          <a:xfrm>
            <a:off x="7489006" y="5658769"/>
            <a:ext cx="809625" cy="336550"/>
            <a:chOff x="3398" y="3158"/>
            <a:chExt cx="510" cy="212"/>
          </a:xfrm>
        </p:grpSpPr>
        <p:sp>
          <p:nvSpPr>
            <p:cNvPr id="11" name="AutoShape 58"/>
            <p:cNvSpPr>
              <a:spLocks noChangeArrowheads="1"/>
            </p:cNvSpPr>
            <p:nvPr/>
          </p:nvSpPr>
          <p:spPr bwMode="auto">
            <a:xfrm>
              <a:off x="3428" y="3158"/>
              <a:ext cx="480" cy="192"/>
            </a:xfrm>
            <a:prstGeom prst="wedgeRectCallout">
              <a:avLst>
                <a:gd name="adj1" fmla="val 3125"/>
                <a:gd name="adj2" fmla="val -165106"/>
              </a:avLst>
            </a:prstGeom>
            <a:solidFill>
              <a:schemeClr val="bg1"/>
            </a:solidFill>
            <a:ln w="9525">
              <a:solidFill>
                <a:schemeClr val="tx1"/>
              </a:solidFill>
              <a:miter lim="800000"/>
              <a:headEnd/>
              <a:tailEnd/>
            </a:ln>
            <a:effectLst/>
          </p:spPr>
          <p:txBody>
            <a:bodyPr>
              <a:prstTxWarp prst="textNoShape">
                <a:avLst/>
              </a:prstTxWarp>
            </a:bodyPr>
            <a:lstStyle/>
            <a:p>
              <a:pPr algn="ctr" fontAlgn="auto">
                <a:spcBef>
                  <a:spcPts val="0"/>
                </a:spcBef>
                <a:spcAft>
                  <a:spcPts val="0"/>
                </a:spcAft>
              </a:pPr>
              <a:endParaRPr lang="ja-JP" altLang="en-US" sz="1200">
                <a:solidFill>
                  <a:prstClr val="black"/>
                </a:solidFill>
                <a:latin typeface="Calibri"/>
                <a:ea typeface="ＭＳ Ｐゴシック"/>
                <a:cs typeface="+mn-cs"/>
              </a:endParaRPr>
            </a:p>
          </p:txBody>
        </p:sp>
        <p:sp>
          <p:nvSpPr>
            <p:cNvPr id="12" name="Text Box 61"/>
            <p:cNvSpPr txBox="1">
              <a:spLocks noChangeArrowheads="1"/>
            </p:cNvSpPr>
            <p:nvPr/>
          </p:nvSpPr>
          <p:spPr bwMode="auto">
            <a:xfrm>
              <a:off x="3398" y="3158"/>
              <a:ext cx="500" cy="212"/>
            </a:xfrm>
            <a:prstGeom prst="rect">
              <a:avLst/>
            </a:prstGeom>
            <a:noFill/>
            <a:ln w="9525">
              <a:noFill/>
              <a:miter lim="800000"/>
              <a:headEnd/>
              <a:tailEnd/>
            </a:ln>
            <a:effectLst/>
          </p:spPr>
          <p:txBody>
            <a:bodyPr>
              <a:prstTxWarp prst="textNoShape">
                <a:avLst/>
              </a:prstTxWarp>
              <a:spAutoFit/>
            </a:bodyPr>
            <a:lstStyle/>
            <a:p>
              <a:pPr fontAlgn="auto">
                <a:spcBef>
                  <a:spcPts val="0"/>
                </a:spcBef>
                <a:spcAft>
                  <a:spcPts val="0"/>
                </a:spcAft>
              </a:pPr>
              <a:r>
                <a:rPr lang="ja-JP" altLang="en-US" sz="800" dirty="0">
                  <a:solidFill>
                    <a:prstClr val="black"/>
                  </a:solidFill>
                  <a:latin typeface="Calibri"/>
                  <a:ea typeface="ＭＳ Ｐゴシック"/>
                  <a:cs typeface="+mn-cs"/>
                </a:rPr>
                <a:t>問題の提示・</a:t>
              </a:r>
            </a:p>
            <a:p>
              <a:pPr fontAlgn="auto">
                <a:spcBef>
                  <a:spcPts val="0"/>
                </a:spcBef>
                <a:spcAft>
                  <a:spcPts val="0"/>
                </a:spcAft>
              </a:pPr>
              <a:r>
                <a:rPr lang="ja-JP" altLang="en-US" sz="800" dirty="0">
                  <a:solidFill>
                    <a:prstClr val="black"/>
                  </a:solidFill>
                  <a:latin typeface="Calibri"/>
                  <a:ea typeface="ＭＳ Ｐゴシック"/>
                  <a:cs typeface="+mn-cs"/>
                </a:rPr>
                <a:t>有効性の検証</a:t>
              </a:r>
            </a:p>
          </p:txBody>
        </p:sp>
      </p:grpSp>
      <p:sp>
        <p:nvSpPr>
          <p:cNvPr id="46" name="AutoShape 35"/>
          <p:cNvSpPr>
            <a:spLocks noChangeArrowheads="1"/>
          </p:cNvSpPr>
          <p:nvPr/>
        </p:nvSpPr>
        <p:spPr bwMode="auto">
          <a:xfrm flipV="1">
            <a:off x="7458518" y="2856072"/>
            <a:ext cx="1037652" cy="694869"/>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bg1"/>
          </a:solidFill>
          <a:ln w="9525">
            <a:solidFill>
              <a:schemeClr val="tx1"/>
            </a:solidFill>
            <a:miter lim="800000"/>
            <a:headEnd/>
            <a:tailEnd/>
          </a:ln>
          <a:effectLst/>
        </p:spPr>
        <p:txBody>
          <a:bodyPr wrap="none" anchor="ctr">
            <a:prstTxWarp prst="textNoShape">
              <a:avLst/>
            </a:prstTxWarp>
          </a:bodyPr>
          <a:lstStyle/>
          <a:p>
            <a:pPr fontAlgn="auto">
              <a:spcBef>
                <a:spcPts val="0"/>
              </a:spcBef>
              <a:spcAft>
                <a:spcPts val="0"/>
              </a:spcAft>
            </a:pPr>
            <a:endParaRPr lang="ja-JP" altLang="en-US">
              <a:solidFill>
                <a:prstClr val="black"/>
              </a:solidFill>
              <a:latin typeface="Calibri"/>
              <a:ea typeface="ＭＳ Ｐゴシック"/>
              <a:cs typeface="+mn-cs"/>
            </a:endParaRPr>
          </a:p>
        </p:txBody>
      </p:sp>
      <p:sp>
        <p:nvSpPr>
          <p:cNvPr id="35" name="Text Box 55"/>
          <p:cNvSpPr txBox="1">
            <a:spLocks noChangeArrowheads="1"/>
          </p:cNvSpPr>
          <p:nvPr/>
        </p:nvSpPr>
        <p:spPr bwMode="auto">
          <a:xfrm>
            <a:off x="7482656" y="2063528"/>
            <a:ext cx="1360469" cy="369332"/>
          </a:xfrm>
          <a:prstGeom prst="rect">
            <a:avLst/>
          </a:prstGeom>
          <a:noFill/>
          <a:ln w="9525">
            <a:noFill/>
            <a:miter lim="800000"/>
            <a:headEnd/>
            <a:tailEnd/>
          </a:ln>
          <a:effectLst/>
        </p:spPr>
        <p:txBody>
          <a:bodyPr wrap="none">
            <a:prstTxWarp prst="textNoShape">
              <a:avLst/>
            </a:prstTxWarp>
            <a:spAutoFit/>
          </a:bodyPr>
          <a:lstStyle/>
          <a:p>
            <a:pPr fontAlgn="auto">
              <a:spcBef>
                <a:spcPts val="0"/>
              </a:spcBef>
              <a:spcAft>
                <a:spcPts val="0"/>
              </a:spcAft>
            </a:pPr>
            <a:r>
              <a:rPr lang="ja-JP" altLang="en-US" i="1" dirty="0">
                <a:solidFill>
                  <a:srgbClr val="0000FF"/>
                </a:solidFill>
                <a:latin typeface="Calibri"/>
                <a:ea typeface="ＭＳ Ｐゴシック"/>
                <a:cs typeface="+mn-cs"/>
              </a:rPr>
              <a:t>～深める～</a:t>
            </a:r>
          </a:p>
        </p:txBody>
      </p:sp>
      <p:sp>
        <p:nvSpPr>
          <p:cNvPr id="47" name="テキスト ボックス 46"/>
          <p:cNvSpPr txBox="1"/>
          <p:nvPr/>
        </p:nvSpPr>
        <p:spPr>
          <a:xfrm>
            <a:off x="5562343" y="1470406"/>
            <a:ext cx="2339102" cy="461665"/>
          </a:xfrm>
          <a:prstGeom prst="rect">
            <a:avLst/>
          </a:prstGeom>
          <a:noFill/>
        </p:spPr>
        <p:txBody>
          <a:bodyPr wrap="none" rtlCol="0">
            <a:spAutoFit/>
          </a:bodyPr>
          <a:lstStyle/>
          <a:p>
            <a:pPr fontAlgn="auto">
              <a:spcBef>
                <a:spcPts val="0"/>
              </a:spcBef>
              <a:spcAft>
                <a:spcPts val="0"/>
              </a:spcAft>
            </a:pPr>
            <a:r>
              <a:rPr lang="ja-JP" altLang="en-US" sz="2400" b="1" i="1" dirty="0">
                <a:solidFill>
                  <a:prstClr val="black"/>
                </a:solidFill>
                <a:latin typeface="Calibri"/>
                <a:ea typeface="ＭＳ Ｐゴシック"/>
                <a:cs typeface="+mn-cs"/>
              </a:rPr>
              <a:t>本領域のねらい</a:t>
            </a:r>
          </a:p>
        </p:txBody>
      </p:sp>
    </p:spTree>
    <p:extLst>
      <p:ext uri="{BB962C8B-B14F-4D97-AF65-F5344CB8AC3E}">
        <p14:creationId xmlns:p14="http://schemas.microsoft.com/office/powerpoint/2010/main" val="1666040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5" name="図 16" descr="result00_071_0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7877" y="3717032"/>
            <a:ext cx="3286125" cy="2300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76" name="図 15" descr="result00_071_0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7825" y="3731321"/>
            <a:ext cx="3225800" cy="225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7" name="タイトル 1"/>
          <p:cNvSpPr>
            <a:spLocks noGrp="1"/>
          </p:cNvSpPr>
          <p:nvPr>
            <p:ph type="title"/>
          </p:nvPr>
        </p:nvSpPr>
        <p:spPr>
          <a:xfrm>
            <a:off x="395536" y="188640"/>
            <a:ext cx="8229600" cy="1143000"/>
          </a:xfrm>
        </p:spPr>
        <p:txBody>
          <a:bodyPr/>
          <a:lstStyle/>
          <a:p>
            <a:r>
              <a:rPr lang="ja-JP" altLang="en-US" sz="3600" dirty="0">
                <a:latin typeface="Garamond" charset="0"/>
                <a:ea typeface="ＭＳ Ｐゴシック" charset="0"/>
                <a:cs typeface="ＭＳ Ｐゴシック" charset="0"/>
              </a:rPr>
              <a:t>それぞれの</a:t>
            </a:r>
            <a:r>
              <a:rPr lang="en-US" altLang="ja-JP" sz="3600" i="1" dirty="0">
                <a:latin typeface="Times"/>
                <a:ea typeface="ＭＳ Ｐゴシック" charset="0"/>
                <a:cs typeface="Times"/>
              </a:rPr>
              <a:t>K</a:t>
            </a:r>
            <a:r>
              <a:rPr lang="ja-JP" altLang="en-US" sz="3600" dirty="0">
                <a:latin typeface="Garamond" charset="0"/>
                <a:ea typeface="ＭＳ Ｐゴシック" charset="0"/>
                <a:cs typeface="ＭＳ Ｐゴシック" charset="0"/>
              </a:rPr>
              <a:t>について最適化完了</a:t>
            </a:r>
            <a:br>
              <a:rPr lang="en-US" altLang="ja-JP" sz="3600" dirty="0">
                <a:latin typeface="Garamond" charset="0"/>
                <a:ea typeface="ＭＳ Ｐゴシック" charset="0"/>
                <a:cs typeface="ＭＳ Ｐゴシック" charset="0"/>
              </a:rPr>
            </a:br>
            <a:r>
              <a:rPr lang="ja-JP" altLang="en-US" sz="3600" dirty="0">
                <a:latin typeface="Garamond" charset="0"/>
                <a:ea typeface="ＭＳ Ｐゴシック" charset="0"/>
                <a:cs typeface="ＭＳ Ｐゴシック" charset="0"/>
              </a:rPr>
              <a:t>　　　　　　　　　　　　</a:t>
            </a:r>
            <a:r>
              <a:rPr lang="en-US" altLang="ja-JP" sz="3600" i="1" dirty="0">
                <a:solidFill>
                  <a:srgbClr val="FF0000"/>
                </a:solidFill>
                <a:latin typeface="Times"/>
                <a:ea typeface="ＭＳ Ｐゴシック" charset="0"/>
                <a:cs typeface="Times"/>
              </a:rPr>
              <a:t>K</a:t>
            </a:r>
            <a:r>
              <a:rPr lang="ja-JP" altLang="en-US" sz="3600" dirty="0">
                <a:solidFill>
                  <a:srgbClr val="FF0000"/>
                </a:solidFill>
                <a:latin typeface="Garamond" charset="0"/>
                <a:ea typeface="ＭＳ Ｐゴシック" charset="0"/>
                <a:cs typeface="ＭＳ Ｐゴシック" charset="0"/>
              </a:rPr>
              <a:t>をどう選ぶか</a:t>
            </a:r>
          </a:p>
        </p:txBody>
      </p:sp>
      <p:pic>
        <p:nvPicPr>
          <p:cNvPr id="109579" name="図 14" descr="result00_071_0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731318"/>
            <a:ext cx="3163888" cy="2214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図 25" descr="data02_1.png"/>
          <p:cNvPicPr>
            <a:picLocks noChangeAspect="1"/>
          </p:cNvPicPr>
          <p:nvPr/>
        </p:nvPicPr>
        <p:blipFill>
          <a:blip r:embed="rId5" cstate="print"/>
          <a:srcRect/>
          <a:stretch>
            <a:fillRect/>
          </a:stretch>
        </p:blipFill>
        <p:spPr bwMode="auto">
          <a:xfrm>
            <a:off x="0" y="722348"/>
            <a:ext cx="4146923" cy="2902846"/>
          </a:xfrm>
          <a:prstGeom prst="rect">
            <a:avLst/>
          </a:prstGeom>
          <a:noFill/>
          <a:ln w="9525">
            <a:noFill/>
            <a:miter lim="800000"/>
            <a:headEnd/>
            <a:tailEnd/>
          </a:ln>
        </p:spPr>
      </p:pic>
      <p:graphicFrame>
        <p:nvGraphicFramePr>
          <p:cNvPr id="109572" name="Object 5"/>
          <p:cNvGraphicFramePr>
            <a:graphicFrameLocks noChangeAspect="1"/>
          </p:cNvGraphicFramePr>
          <p:nvPr>
            <p:extLst>
              <p:ext uri="{D42A27DB-BD31-4B8C-83A1-F6EECF244321}">
                <p14:modId xmlns:p14="http://schemas.microsoft.com/office/powerpoint/2010/main" val="2762681941"/>
              </p:ext>
            </p:extLst>
          </p:nvPr>
        </p:nvGraphicFramePr>
        <p:xfrm>
          <a:off x="683568" y="4216052"/>
          <a:ext cx="839788" cy="357188"/>
        </p:xfrm>
        <a:graphic>
          <a:graphicData uri="http://schemas.openxmlformats.org/presentationml/2006/ole">
            <mc:AlternateContent xmlns:mc="http://schemas.openxmlformats.org/markup-compatibility/2006">
              <mc:Choice xmlns:v="urn:schemas-microsoft-com:vml" Requires="v">
                <p:oleObj name="数式" r:id="rId6" imgW="393480" imgH="164880" progId="Equation.3">
                  <p:embed/>
                </p:oleObj>
              </mc:Choice>
              <mc:Fallback>
                <p:oleObj name="数式" r:id="rId6" imgW="393480" imgH="164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8" y="4216052"/>
                        <a:ext cx="839788" cy="357188"/>
                      </a:xfrm>
                      <a:prstGeom prst="rect">
                        <a:avLst/>
                      </a:prstGeom>
                      <a:noFill/>
                    </p:spPr>
                  </p:pic>
                </p:oleObj>
              </mc:Fallback>
            </mc:AlternateContent>
          </a:graphicData>
        </a:graphic>
      </p:graphicFrame>
      <p:graphicFrame>
        <p:nvGraphicFramePr>
          <p:cNvPr id="109571" name="Object 4"/>
          <p:cNvGraphicFramePr>
            <a:graphicFrameLocks noChangeAspect="1"/>
          </p:cNvGraphicFramePr>
          <p:nvPr>
            <p:extLst>
              <p:ext uri="{D42A27DB-BD31-4B8C-83A1-F6EECF244321}">
                <p14:modId xmlns:p14="http://schemas.microsoft.com/office/powerpoint/2010/main" val="2273256861"/>
              </p:ext>
            </p:extLst>
          </p:nvPr>
        </p:nvGraphicFramePr>
        <p:xfrm>
          <a:off x="3563888" y="4216052"/>
          <a:ext cx="839787" cy="384175"/>
        </p:xfrm>
        <a:graphic>
          <a:graphicData uri="http://schemas.openxmlformats.org/presentationml/2006/ole">
            <mc:AlternateContent xmlns:mc="http://schemas.openxmlformats.org/markup-compatibility/2006">
              <mc:Choice xmlns:v="urn:schemas-microsoft-com:vml" Requires="v">
                <p:oleObj name="数式" r:id="rId8" imgW="393480" imgH="177480" progId="Equation.3">
                  <p:embed/>
                </p:oleObj>
              </mc:Choice>
              <mc:Fallback>
                <p:oleObj name="数式" r:id="rId8" imgW="393480" imgH="177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888" y="4216052"/>
                        <a:ext cx="839787" cy="3841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9570" name="Object 3"/>
          <p:cNvGraphicFramePr>
            <a:graphicFrameLocks noChangeAspect="1"/>
          </p:cNvGraphicFramePr>
          <p:nvPr>
            <p:extLst>
              <p:ext uri="{D42A27DB-BD31-4B8C-83A1-F6EECF244321}">
                <p14:modId xmlns:p14="http://schemas.microsoft.com/office/powerpoint/2010/main" val="4173079879"/>
              </p:ext>
            </p:extLst>
          </p:nvPr>
        </p:nvGraphicFramePr>
        <p:xfrm>
          <a:off x="6516216" y="4216052"/>
          <a:ext cx="839788" cy="357188"/>
        </p:xfrm>
        <a:graphic>
          <a:graphicData uri="http://schemas.openxmlformats.org/presentationml/2006/ole">
            <mc:AlternateContent xmlns:mc="http://schemas.openxmlformats.org/markup-compatibility/2006">
              <mc:Choice xmlns:v="urn:schemas-microsoft-com:vml" Requires="v">
                <p:oleObj name="Equation" r:id="rId10" imgW="393480" imgH="164880" progId="Equation.3">
                  <p:embed/>
                </p:oleObj>
              </mc:Choice>
              <mc:Fallback>
                <p:oleObj name="Equation" r:id="rId10" imgW="393480" imgH="164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216" y="4216052"/>
                        <a:ext cx="839788" cy="3571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正方形/長方形 1"/>
          <p:cNvSpPr/>
          <p:nvPr/>
        </p:nvSpPr>
        <p:spPr>
          <a:xfrm>
            <a:off x="138306" y="5910371"/>
            <a:ext cx="8826182" cy="830997"/>
          </a:xfrm>
          <a:prstGeom prst="rect">
            <a:avLst/>
          </a:prstGeom>
        </p:spPr>
        <p:txBody>
          <a:bodyPr wrap="square">
            <a:spAutoFit/>
          </a:bodyPr>
          <a:lstStyle/>
          <a:p>
            <a:r>
              <a:rPr lang="en-US" altLang="ja-JP" sz="2400" b="0" dirty="0">
                <a:solidFill>
                  <a:prstClr val="black"/>
                </a:solidFill>
                <a:latin typeface="Times"/>
                <a:ea typeface="ＭＳ Ｐゴシック"/>
                <a:cs typeface="Times"/>
              </a:rPr>
              <a:t>Nagata, Sugita and Okada, Bayesian spectral </a:t>
            </a:r>
            <a:r>
              <a:rPr lang="en-US" altLang="ja-JP" sz="2400" b="0" dirty="0" err="1">
                <a:solidFill>
                  <a:prstClr val="black"/>
                </a:solidFill>
                <a:latin typeface="Times"/>
                <a:ea typeface="ＭＳ Ｐゴシック"/>
                <a:cs typeface="Times"/>
              </a:rPr>
              <a:t>deconvolution</a:t>
            </a:r>
            <a:r>
              <a:rPr lang="en-US" altLang="ja-JP" sz="2400" b="0" dirty="0">
                <a:solidFill>
                  <a:prstClr val="black"/>
                </a:solidFill>
                <a:latin typeface="Times"/>
                <a:ea typeface="ＭＳ Ｐゴシック"/>
                <a:cs typeface="Times"/>
              </a:rPr>
              <a:t> with the exchange Monte Carlo method, </a:t>
            </a:r>
            <a:r>
              <a:rPr lang="en-US" altLang="ja-JP" sz="2400" b="0" i="1" dirty="0">
                <a:solidFill>
                  <a:prstClr val="black"/>
                </a:solidFill>
                <a:latin typeface="Times"/>
                <a:ea typeface="ＭＳ Ｐゴシック"/>
                <a:cs typeface="Times"/>
              </a:rPr>
              <a:t>Neural Network</a:t>
            </a:r>
            <a:r>
              <a:rPr lang="en-US" altLang="ja-JP" sz="2400" b="0" dirty="0">
                <a:solidFill>
                  <a:prstClr val="black"/>
                </a:solidFill>
                <a:latin typeface="Times"/>
                <a:ea typeface="ＭＳ Ｐゴシック"/>
                <a:cs typeface="Times"/>
              </a:rPr>
              <a:t>s 2012</a:t>
            </a:r>
            <a:endParaRPr lang="ja-JP" altLang="en-US" sz="2400" dirty="0">
              <a:latin typeface="Times"/>
              <a:cs typeface="Times"/>
            </a:endParaRPr>
          </a:p>
        </p:txBody>
      </p:sp>
    </p:spTree>
    <p:extLst>
      <p:ext uri="{BB962C8B-B14F-4D97-AF65-F5344CB8AC3E}">
        <p14:creationId xmlns:p14="http://schemas.microsoft.com/office/powerpoint/2010/main" val="66420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5" name="Object 2"/>
          <p:cNvGraphicFramePr>
            <a:graphicFrameLocks noChangeAspect="1"/>
          </p:cNvGraphicFramePr>
          <p:nvPr/>
        </p:nvGraphicFramePr>
        <p:xfrm>
          <a:off x="1293813" y="1504950"/>
          <a:ext cx="1143000" cy="476250"/>
        </p:xfrm>
        <a:graphic>
          <a:graphicData uri="http://schemas.openxmlformats.org/presentationml/2006/ole">
            <mc:AlternateContent xmlns:mc="http://schemas.openxmlformats.org/markup-compatibility/2006">
              <mc:Choice xmlns:v="urn:schemas-microsoft-com:vml" Requires="v">
                <p:oleObj name="数式" r:id="rId3" imgW="520700" imgH="215900" progId="Equation.3">
                  <p:embed/>
                </p:oleObj>
              </mc:Choice>
              <mc:Fallback>
                <p:oleObj name="数式" r:id="rId3" imgW="520700" imgH="215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813" y="1504950"/>
                        <a:ext cx="1143000" cy="47625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076" name="テキスト ボックス 8"/>
          <p:cNvSpPr txBox="1">
            <a:spLocks noChangeArrowheads="1"/>
          </p:cNvSpPr>
          <p:nvPr/>
        </p:nvSpPr>
        <p:spPr bwMode="auto">
          <a:xfrm>
            <a:off x="381000" y="1504950"/>
            <a:ext cx="5335588" cy="461963"/>
          </a:xfrm>
          <a:prstGeom prst="rect">
            <a:avLst/>
          </a:prstGeom>
          <a:noFill/>
          <a:ln w="9525">
            <a:noFill/>
            <a:miter lim="800000"/>
            <a:headEnd/>
            <a:tailEnd/>
          </a:ln>
        </p:spPr>
        <p:txBody>
          <a:bodyPr wrap="none">
            <a:spAutoFit/>
          </a:bodyPr>
          <a:lstStyle/>
          <a:p>
            <a:r>
              <a:rPr lang="ja-JP" altLang="en-US" sz="2400" dirty="0">
                <a:latin typeface="Arial" pitchFamily="34" charset="0"/>
              </a:rPr>
              <a:t>目的：　　　　　　</a:t>
            </a:r>
            <a:r>
              <a:rPr lang="en-US" altLang="ja-JP" sz="2400" dirty="0">
                <a:latin typeface="Arial" pitchFamily="34" charset="0"/>
              </a:rPr>
              <a:t> </a:t>
            </a:r>
            <a:r>
              <a:rPr lang="ja-JP" altLang="en-US" sz="2400" dirty="0">
                <a:solidFill>
                  <a:srgbClr val="FF0000"/>
                </a:solidFill>
                <a:latin typeface="Arial" pitchFamily="34" charset="0"/>
              </a:rPr>
              <a:t>を最大にする　　の選択</a:t>
            </a:r>
            <a:endParaRPr lang="en-US" altLang="ja-JP" sz="2400" dirty="0">
              <a:solidFill>
                <a:srgbClr val="FF0000"/>
              </a:solidFill>
              <a:latin typeface="Arial" pitchFamily="34" charset="0"/>
            </a:endParaRPr>
          </a:p>
        </p:txBody>
      </p:sp>
      <p:graphicFrame>
        <p:nvGraphicFramePr>
          <p:cNvPr id="3077" name="Object 2"/>
          <p:cNvGraphicFramePr>
            <a:graphicFrameLocks noChangeAspect="1"/>
          </p:cNvGraphicFramePr>
          <p:nvPr/>
        </p:nvGraphicFramePr>
        <p:xfrm>
          <a:off x="4265613" y="1539875"/>
          <a:ext cx="381000" cy="382588"/>
        </p:xfrm>
        <a:graphic>
          <a:graphicData uri="http://schemas.openxmlformats.org/presentationml/2006/ole">
            <mc:AlternateContent xmlns:mc="http://schemas.openxmlformats.org/markup-compatibility/2006">
              <mc:Choice xmlns:v="urn:schemas-microsoft-com:vml" Requires="v">
                <p:oleObj name="数式" r:id="rId5" imgW="164885" imgH="164885" progId="Equation.3">
                  <p:embed/>
                </p:oleObj>
              </mc:Choice>
              <mc:Fallback>
                <p:oleObj name="数式" r:id="rId5" imgW="164885" imgH="16488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5613" y="1539875"/>
                        <a:ext cx="381000" cy="38258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078" name="Object 4"/>
          <p:cNvGraphicFramePr>
            <a:graphicFrameLocks noChangeAspect="1"/>
          </p:cNvGraphicFramePr>
          <p:nvPr/>
        </p:nvGraphicFramePr>
        <p:xfrm>
          <a:off x="107504" y="1981200"/>
          <a:ext cx="3260725" cy="923925"/>
        </p:xfrm>
        <a:graphic>
          <a:graphicData uri="http://schemas.openxmlformats.org/presentationml/2006/ole">
            <mc:AlternateContent xmlns:mc="http://schemas.openxmlformats.org/markup-compatibility/2006">
              <mc:Choice xmlns:v="urn:schemas-microsoft-com:vml" Requires="v">
                <p:oleObj name="数式" r:id="rId7" imgW="1485900" imgH="419100" progId="Equation.3">
                  <p:embed/>
                </p:oleObj>
              </mc:Choice>
              <mc:Fallback>
                <p:oleObj name="数式" r:id="rId7" imgW="14859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1981200"/>
                        <a:ext cx="3260725" cy="9239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079" name="Object 5"/>
          <p:cNvGraphicFramePr>
            <a:graphicFrameLocks noChangeAspect="1"/>
          </p:cNvGraphicFramePr>
          <p:nvPr/>
        </p:nvGraphicFramePr>
        <p:xfrm>
          <a:off x="533400" y="3733800"/>
          <a:ext cx="3979862" cy="554038"/>
        </p:xfrm>
        <a:graphic>
          <a:graphicData uri="http://schemas.openxmlformats.org/presentationml/2006/ole">
            <mc:AlternateContent xmlns:mc="http://schemas.openxmlformats.org/markup-compatibility/2006">
              <mc:Choice xmlns:v="urn:schemas-microsoft-com:vml" Requires="v">
                <p:oleObj name="数式" r:id="rId9" imgW="1816100" imgH="254000" progId="Equation.3">
                  <p:embed/>
                </p:oleObj>
              </mc:Choice>
              <mc:Fallback>
                <p:oleObj name="数式" r:id="rId9" imgW="1816100" imgH="254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3733800"/>
                        <a:ext cx="3979862" cy="55403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092" name="テキスト ボックス 25"/>
          <p:cNvSpPr txBox="1">
            <a:spLocks noChangeArrowheads="1"/>
          </p:cNvSpPr>
          <p:nvPr/>
        </p:nvSpPr>
        <p:spPr bwMode="auto">
          <a:xfrm>
            <a:off x="304800" y="4419600"/>
            <a:ext cx="4318610" cy="461665"/>
          </a:xfrm>
          <a:prstGeom prst="rect">
            <a:avLst/>
          </a:prstGeom>
          <a:noFill/>
          <a:ln w="9525">
            <a:noFill/>
            <a:miter lim="800000"/>
            <a:headEnd/>
            <a:tailEnd/>
          </a:ln>
        </p:spPr>
        <p:txBody>
          <a:bodyPr wrap="none">
            <a:spAutoFit/>
          </a:bodyPr>
          <a:lstStyle/>
          <a:p>
            <a:r>
              <a:rPr lang="ja-JP" altLang="en-US" sz="2400" u="sng" dirty="0">
                <a:solidFill>
                  <a:srgbClr val="FF0000"/>
                </a:solidFill>
                <a:latin typeface="Arial" pitchFamily="34" charset="0"/>
              </a:rPr>
              <a:t>分配関数</a:t>
            </a:r>
            <a:r>
              <a:rPr lang="ja-JP" altLang="en-US" sz="2400" dirty="0">
                <a:latin typeface="Arial" pitchFamily="34" charset="0"/>
              </a:rPr>
              <a:t>と等価</a:t>
            </a:r>
            <a:r>
              <a:rPr lang="en-US" altLang="ja-JP" sz="2400" dirty="0">
                <a:latin typeface="Arial" pitchFamily="34" charset="0"/>
              </a:rPr>
              <a:t>(</a:t>
            </a:r>
            <a:r>
              <a:rPr lang="ja-JP" altLang="en-US" sz="2400" dirty="0">
                <a:latin typeface="Arial" pitchFamily="34" charset="0"/>
              </a:rPr>
              <a:t>情報統計力学</a:t>
            </a:r>
            <a:r>
              <a:rPr lang="en-US" altLang="ja-JP" sz="2400" dirty="0">
                <a:latin typeface="Arial" pitchFamily="34" charset="0"/>
              </a:rPr>
              <a:t>)</a:t>
            </a:r>
          </a:p>
        </p:txBody>
      </p:sp>
      <p:grpSp>
        <p:nvGrpSpPr>
          <p:cNvPr id="2" name="グループ化 31"/>
          <p:cNvGrpSpPr/>
          <p:nvPr/>
        </p:nvGrpSpPr>
        <p:grpSpPr>
          <a:xfrm>
            <a:off x="838200" y="5100637"/>
            <a:ext cx="6998224" cy="1604665"/>
            <a:chOff x="838200" y="4344317"/>
            <a:chExt cx="6998224" cy="1604665"/>
          </a:xfrm>
        </p:grpSpPr>
        <p:grpSp>
          <p:nvGrpSpPr>
            <p:cNvPr id="3" name="グループ化 30"/>
            <p:cNvGrpSpPr/>
            <p:nvPr/>
          </p:nvGrpSpPr>
          <p:grpSpPr>
            <a:xfrm>
              <a:off x="838200" y="4344317"/>
              <a:ext cx="6998224" cy="1604665"/>
              <a:chOff x="838200" y="4344317"/>
              <a:chExt cx="6998224" cy="1604665"/>
            </a:xfrm>
          </p:grpSpPr>
          <p:grpSp>
            <p:nvGrpSpPr>
              <p:cNvPr id="4" name="グループ化 27"/>
              <p:cNvGrpSpPr/>
              <p:nvPr/>
            </p:nvGrpSpPr>
            <p:grpSpPr>
              <a:xfrm>
                <a:off x="838200" y="4344317"/>
                <a:ext cx="6880225" cy="1604665"/>
                <a:chOff x="838200" y="4344317"/>
                <a:chExt cx="6880225" cy="1604665"/>
              </a:xfrm>
            </p:grpSpPr>
            <p:sp>
              <p:nvSpPr>
                <p:cNvPr id="3095" name="テキスト ボックス 25"/>
                <p:cNvSpPr txBox="1">
                  <a:spLocks noChangeArrowheads="1"/>
                </p:cNvSpPr>
                <p:nvPr/>
              </p:nvSpPr>
              <p:spPr bwMode="auto">
                <a:xfrm>
                  <a:off x="1097803" y="5487317"/>
                  <a:ext cx="6359433" cy="461665"/>
                </a:xfrm>
                <a:prstGeom prst="rect">
                  <a:avLst/>
                </a:prstGeom>
                <a:noFill/>
                <a:ln w="9525">
                  <a:noFill/>
                  <a:miter lim="800000"/>
                  <a:headEnd/>
                  <a:tailEnd/>
                </a:ln>
              </p:spPr>
              <p:txBody>
                <a:bodyPr wrap="none">
                  <a:spAutoFit/>
                </a:bodyPr>
                <a:lstStyle/>
                <a:p>
                  <a:r>
                    <a:rPr lang="ja-JP" altLang="en-US" sz="2400" dirty="0">
                      <a:solidFill>
                        <a:srgbClr val="FF0000"/>
                      </a:solidFill>
                      <a:latin typeface="Arial" pitchFamily="34" charset="0"/>
                    </a:rPr>
                    <a:t>自由エネルギー</a:t>
                  </a:r>
                  <a:r>
                    <a:rPr lang="ja-JP" altLang="en-US" sz="2400" dirty="0">
                      <a:solidFill>
                        <a:srgbClr val="000000"/>
                      </a:solidFill>
                      <a:latin typeface="ＭＳ Ｐゴシック" pitchFamily="50" charset="-128"/>
                    </a:rPr>
                    <a:t>を最小にする個数　　を求める．</a:t>
                  </a:r>
                </a:p>
              </p:txBody>
            </p:sp>
            <p:graphicFrame>
              <p:nvGraphicFramePr>
                <p:cNvPr id="3093" name="Object 9"/>
                <p:cNvGraphicFramePr>
                  <a:graphicFrameLocks noChangeAspect="1"/>
                </p:cNvGraphicFramePr>
                <p:nvPr/>
              </p:nvGraphicFramePr>
              <p:xfrm>
                <a:off x="1708150" y="4872038"/>
                <a:ext cx="6010275" cy="609600"/>
              </p:xfrm>
              <a:graphic>
                <a:graphicData uri="http://schemas.openxmlformats.org/presentationml/2006/ole">
                  <mc:AlternateContent xmlns:mc="http://schemas.openxmlformats.org/markup-compatibility/2006">
                    <mc:Choice xmlns:v="urn:schemas-microsoft-com:vml" Requires="v">
                      <p:oleObj name="数式" r:id="rId11" imgW="2743200" imgH="279360" progId="Equation.3">
                        <p:embed/>
                      </p:oleObj>
                    </mc:Choice>
                    <mc:Fallback>
                      <p:oleObj name="数式" r:id="rId11" imgW="2743200" imgH="279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8150" y="4872038"/>
                              <a:ext cx="6010275" cy="6096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094" name="テキスト ボックス 27"/>
                <p:cNvSpPr txBox="1">
                  <a:spLocks noChangeArrowheads="1"/>
                </p:cNvSpPr>
                <p:nvPr/>
              </p:nvSpPr>
              <p:spPr bwMode="auto">
                <a:xfrm>
                  <a:off x="838200" y="4344317"/>
                  <a:ext cx="4548188" cy="461963"/>
                </a:xfrm>
                <a:prstGeom prst="rect">
                  <a:avLst/>
                </a:prstGeom>
                <a:noFill/>
                <a:ln w="9525">
                  <a:noFill/>
                  <a:miter lim="800000"/>
                  <a:headEnd/>
                  <a:tailEnd/>
                </a:ln>
              </p:spPr>
              <p:txBody>
                <a:bodyPr wrap="none">
                  <a:spAutoFit/>
                </a:bodyPr>
                <a:lstStyle/>
                <a:p>
                  <a:r>
                    <a:rPr lang="ja-JP" altLang="en-US" sz="2400" dirty="0">
                      <a:latin typeface="Arial" pitchFamily="34" charset="0"/>
                    </a:rPr>
                    <a:t>「自由エネルギー，確率的複雑さ」</a:t>
                  </a:r>
                </a:p>
              </p:txBody>
            </p:sp>
          </p:grpSp>
          <p:sp>
            <p:nvSpPr>
              <p:cNvPr id="29" name="正方形/長方形 28"/>
              <p:cNvSpPr/>
              <p:nvPr/>
            </p:nvSpPr>
            <p:spPr>
              <a:xfrm>
                <a:off x="6468272" y="4809184"/>
                <a:ext cx="1368152" cy="64807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aphicFrame>
          <p:nvGraphicFramePr>
            <p:cNvPr id="3096" name="Object 13"/>
            <p:cNvGraphicFramePr>
              <a:graphicFrameLocks noChangeAspect="1"/>
            </p:cNvGraphicFramePr>
            <p:nvPr/>
          </p:nvGraphicFramePr>
          <p:xfrm>
            <a:off x="5172075" y="5525417"/>
            <a:ext cx="371475" cy="373063"/>
          </p:xfrm>
          <a:graphic>
            <a:graphicData uri="http://schemas.openxmlformats.org/presentationml/2006/ole">
              <mc:AlternateContent xmlns:mc="http://schemas.openxmlformats.org/markup-compatibility/2006">
                <mc:Choice xmlns:v="urn:schemas-microsoft-com:vml" Requires="v">
                  <p:oleObj name="数式" r:id="rId13" imgW="164885" imgH="164885" progId="Equation.3">
                    <p:embed/>
                  </p:oleObj>
                </mc:Choice>
                <mc:Fallback>
                  <p:oleObj name="数式" r:id="rId13" imgW="164885" imgH="16488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2075" y="5525417"/>
                          <a:ext cx="371475" cy="3730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26" name="タイトル 1"/>
          <p:cNvSpPr>
            <a:spLocks noGrp="1"/>
          </p:cNvSpPr>
          <p:nvPr>
            <p:ph type="title"/>
          </p:nvPr>
        </p:nvSpPr>
        <p:spPr>
          <a:xfrm>
            <a:off x="533400" y="152400"/>
            <a:ext cx="8229600" cy="1143000"/>
          </a:xfrm>
        </p:spPr>
        <p:txBody>
          <a:bodyPr>
            <a:normAutofit/>
          </a:bodyPr>
          <a:lstStyle/>
          <a:p>
            <a:r>
              <a:rPr lang="ja-JP" altLang="en-US" sz="3600" dirty="0"/>
              <a:t>ベイズ推論による逆アプローチ</a:t>
            </a:r>
          </a:p>
        </p:txBody>
      </p:sp>
      <p:grpSp>
        <p:nvGrpSpPr>
          <p:cNvPr id="5" name="グループ化 49"/>
          <p:cNvGrpSpPr/>
          <p:nvPr/>
        </p:nvGrpSpPr>
        <p:grpSpPr>
          <a:xfrm>
            <a:off x="5796136" y="1484784"/>
            <a:ext cx="3096344" cy="2664296"/>
            <a:chOff x="5796136" y="1772816"/>
            <a:chExt cx="3096344" cy="2664296"/>
          </a:xfrm>
        </p:grpSpPr>
        <p:grpSp>
          <p:nvGrpSpPr>
            <p:cNvPr id="6" name="グループ化 33"/>
            <p:cNvGrpSpPr/>
            <p:nvPr/>
          </p:nvGrpSpPr>
          <p:grpSpPr>
            <a:xfrm>
              <a:off x="5872138" y="1916832"/>
              <a:ext cx="2944340" cy="1279649"/>
              <a:chOff x="5643682" y="2182887"/>
              <a:chExt cx="2944340" cy="1279649"/>
            </a:xfrm>
          </p:grpSpPr>
          <p:sp>
            <p:nvSpPr>
              <p:cNvPr id="13" name="円/楕円 12"/>
              <p:cNvSpPr/>
              <p:nvPr/>
            </p:nvSpPr>
            <p:spPr>
              <a:xfrm>
                <a:off x="6914753" y="2332236"/>
                <a:ext cx="500063" cy="5000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srgbClr val="FFFFFF"/>
                  </a:solidFill>
                </a:endParaRPr>
              </a:p>
            </p:txBody>
          </p:sp>
          <p:sp>
            <p:nvSpPr>
              <p:cNvPr id="14" name="円/楕円 13"/>
              <p:cNvSpPr/>
              <p:nvPr/>
            </p:nvSpPr>
            <p:spPr>
              <a:xfrm>
                <a:off x="8087960" y="2332236"/>
                <a:ext cx="500062" cy="5000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srgbClr val="FFFFFF"/>
                  </a:solidFill>
                </a:endParaRPr>
              </a:p>
            </p:txBody>
          </p:sp>
          <p:graphicFrame>
            <p:nvGraphicFramePr>
              <p:cNvPr id="3082" name="Object 14"/>
              <p:cNvGraphicFramePr>
                <a:graphicFrameLocks noChangeAspect="1"/>
              </p:cNvGraphicFramePr>
              <p:nvPr/>
            </p:nvGraphicFramePr>
            <p:xfrm>
              <a:off x="7046516" y="2416374"/>
              <a:ext cx="238125" cy="333375"/>
            </p:xfrm>
            <a:graphic>
              <a:graphicData uri="http://schemas.openxmlformats.org/presentationml/2006/ole">
                <mc:AlternateContent xmlns:mc="http://schemas.openxmlformats.org/markup-compatibility/2006">
                  <mc:Choice xmlns:v="urn:schemas-microsoft-com:vml" Requires="v">
                    <p:oleObj name="数式" r:id="rId14" imgW="126725" imgH="177415" progId="Equation.3">
                      <p:embed/>
                    </p:oleObj>
                  </mc:Choice>
                  <mc:Fallback>
                    <p:oleObj name="数式" r:id="rId14" imgW="126725" imgH="177415"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6516" y="2416374"/>
                            <a:ext cx="238125" cy="33337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083" name="Object 15"/>
              <p:cNvGraphicFramePr>
                <a:graphicFrameLocks noChangeAspect="1"/>
              </p:cNvGraphicFramePr>
              <p:nvPr/>
            </p:nvGraphicFramePr>
            <p:xfrm>
              <a:off x="8218135" y="2462411"/>
              <a:ext cx="238125" cy="239713"/>
            </p:xfrm>
            <a:graphic>
              <a:graphicData uri="http://schemas.openxmlformats.org/presentationml/2006/ole">
                <mc:AlternateContent xmlns:mc="http://schemas.openxmlformats.org/markup-compatibility/2006">
                  <mc:Choice xmlns:v="urn:schemas-microsoft-com:vml" Requires="v">
                    <p:oleObj name="数式" r:id="rId16" imgW="127000" imgH="127000" progId="Equation.3">
                      <p:embed/>
                    </p:oleObj>
                  </mc:Choice>
                  <mc:Fallback>
                    <p:oleObj name="数式" r:id="rId16" imgW="127000" imgH="1270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18135" y="2462411"/>
                            <a:ext cx="238125" cy="23971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7" name="円/楕円 16"/>
              <p:cNvSpPr/>
              <p:nvPr/>
            </p:nvSpPr>
            <p:spPr>
              <a:xfrm>
                <a:off x="5643682" y="2332236"/>
                <a:ext cx="500062" cy="5000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srgbClr val="FFFFFF"/>
                  </a:solidFill>
                </a:endParaRPr>
              </a:p>
            </p:txBody>
          </p:sp>
          <p:graphicFrame>
            <p:nvGraphicFramePr>
              <p:cNvPr id="3085" name="Object 16"/>
              <p:cNvGraphicFramePr>
                <a:graphicFrameLocks noChangeAspect="1"/>
              </p:cNvGraphicFramePr>
              <p:nvPr/>
            </p:nvGraphicFramePr>
            <p:xfrm>
              <a:off x="5738932" y="2427486"/>
              <a:ext cx="309562" cy="309563"/>
            </p:xfrm>
            <a:graphic>
              <a:graphicData uri="http://schemas.openxmlformats.org/presentationml/2006/ole">
                <mc:AlternateContent xmlns:mc="http://schemas.openxmlformats.org/markup-compatibility/2006">
                  <mc:Choice xmlns:v="urn:schemas-microsoft-com:vml" Requires="v">
                    <p:oleObj name="数式" r:id="rId18" imgW="164885" imgH="164885" progId="Equation.3">
                      <p:embed/>
                    </p:oleObj>
                  </mc:Choice>
                  <mc:Fallback>
                    <p:oleObj name="数式" r:id="rId18" imgW="164885" imgH="164885"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38932" y="2427486"/>
                            <a:ext cx="309562" cy="3095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086" name="テキスト ボックス 37"/>
              <p:cNvSpPr txBox="1">
                <a:spLocks noChangeArrowheads="1"/>
              </p:cNvSpPr>
              <p:nvPr/>
            </p:nvSpPr>
            <p:spPr bwMode="auto">
              <a:xfrm>
                <a:off x="7367880" y="2182887"/>
                <a:ext cx="800219" cy="461665"/>
              </a:xfrm>
              <a:prstGeom prst="rect">
                <a:avLst/>
              </a:prstGeom>
              <a:noFill/>
              <a:ln w="9525">
                <a:noFill/>
                <a:miter lim="800000"/>
                <a:headEnd/>
                <a:tailEnd/>
              </a:ln>
            </p:spPr>
            <p:txBody>
              <a:bodyPr wrap="none">
                <a:spAutoFit/>
              </a:bodyPr>
              <a:lstStyle/>
              <a:p>
                <a:pPr algn="ctr"/>
                <a:r>
                  <a:rPr lang="ja-JP" altLang="en-US" sz="2400" dirty="0">
                    <a:solidFill>
                      <a:srgbClr val="000000"/>
                    </a:solidFill>
                    <a:latin typeface="ＭＳ Ｐゴシック" pitchFamily="50" charset="-128"/>
                  </a:rPr>
                  <a:t>生成</a:t>
                </a:r>
              </a:p>
            </p:txBody>
          </p:sp>
          <p:sp>
            <p:nvSpPr>
              <p:cNvPr id="3087" name="テキスト ボックス 38"/>
              <p:cNvSpPr txBox="1">
                <a:spLocks noChangeArrowheads="1"/>
              </p:cNvSpPr>
              <p:nvPr/>
            </p:nvSpPr>
            <p:spPr bwMode="auto">
              <a:xfrm>
                <a:off x="6135613" y="2182887"/>
                <a:ext cx="800219" cy="461665"/>
              </a:xfrm>
              <a:prstGeom prst="rect">
                <a:avLst/>
              </a:prstGeom>
              <a:noFill/>
              <a:ln w="9525">
                <a:noFill/>
                <a:miter lim="800000"/>
                <a:headEnd/>
                <a:tailEnd/>
              </a:ln>
            </p:spPr>
            <p:txBody>
              <a:bodyPr wrap="none">
                <a:spAutoFit/>
              </a:bodyPr>
              <a:lstStyle/>
              <a:p>
                <a:pPr algn="ctr"/>
                <a:r>
                  <a:rPr lang="ja-JP" altLang="en-US" sz="2400" dirty="0">
                    <a:solidFill>
                      <a:srgbClr val="000000"/>
                    </a:solidFill>
                    <a:latin typeface="ＭＳ Ｐゴシック" pitchFamily="50" charset="-128"/>
                  </a:rPr>
                  <a:t>生成</a:t>
                </a:r>
                <a:endParaRPr lang="ja-JP" altLang="en-US" sz="1400" dirty="0">
                  <a:solidFill>
                    <a:srgbClr val="000000"/>
                  </a:solidFill>
                  <a:latin typeface="ＭＳ Ｐゴシック" pitchFamily="50" charset="-128"/>
                </a:endParaRPr>
              </a:p>
            </p:txBody>
          </p:sp>
          <p:cxnSp>
            <p:nvCxnSpPr>
              <p:cNvPr id="21" name="直線矢印コネクタ 20"/>
              <p:cNvCxnSpPr>
                <a:stCxn id="17" idx="6"/>
                <a:endCxn id="13" idx="2"/>
              </p:cNvCxnSpPr>
              <p:nvPr/>
            </p:nvCxnSpPr>
            <p:spPr>
              <a:xfrm>
                <a:off x="6143744" y="2582268"/>
                <a:ext cx="771009"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3" idx="6"/>
                <a:endCxn id="14" idx="2"/>
              </p:cNvCxnSpPr>
              <p:nvPr/>
            </p:nvCxnSpPr>
            <p:spPr>
              <a:xfrm>
                <a:off x="7414816" y="2582268"/>
                <a:ext cx="673144"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下カーブ矢印 22"/>
              <p:cNvSpPr>
                <a:spLocks noChangeArrowheads="1"/>
              </p:cNvSpPr>
              <p:nvPr/>
            </p:nvSpPr>
            <p:spPr bwMode="auto">
              <a:xfrm rot="10800000">
                <a:off x="5724128" y="2852936"/>
                <a:ext cx="2723872" cy="609600"/>
              </a:xfrm>
              <a:prstGeom prst="curvedDownArrow">
                <a:avLst>
                  <a:gd name="adj1" fmla="val 46293"/>
                  <a:gd name="adj2" fmla="val 76184"/>
                  <a:gd name="adj3" fmla="val 44481"/>
                </a:avLst>
              </a:prstGeom>
              <a:solidFill>
                <a:schemeClr val="bg1"/>
              </a:solidFill>
              <a:ln w="25400">
                <a:solidFill>
                  <a:schemeClr val="tx1"/>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ja-JP" altLang="en-US">
                  <a:latin typeface="+mn-lt"/>
                  <a:ea typeface="+mn-ea"/>
                </a:endParaRPr>
              </a:p>
            </p:txBody>
          </p:sp>
          <p:sp>
            <p:nvSpPr>
              <p:cNvPr id="27" name="テキスト ボックス 26"/>
              <p:cNvSpPr txBox="1"/>
              <p:nvPr/>
            </p:nvSpPr>
            <p:spPr>
              <a:xfrm>
                <a:off x="6741071" y="2974975"/>
                <a:ext cx="878929" cy="461665"/>
              </a:xfrm>
              <a:prstGeom prst="rect">
                <a:avLst/>
              </a:prstGeom>
              <a:noFill/>
            </p:spPr>
            <p:txBody>
              <a:bodyPr wrap="square" rtlCol="0">
                <a:spAutoFit/>
              </a:bodyPr>
              <a:lstStyle/>
              <a:p>
                <a:r>
                  <a:rPr kumimoji="1" lang="ja-JP" altLang="en-US" sz="2400" dirty="0"/>
                  <a:t>推定</a:t>
                </a:r>
              </a:p>
            </p:txBody>
          </p:sp>
        </p:grpSp>
        <p:grpSp>
          <p:nvGrpSpPr>
            <p:cNvPr id="7" name="グループ化 46"/>
            <p:cNvGrpSpPr/>
            <p:nvPr/>
          </p:nvGrpSpPr>
          <p:grpSpPr>
            <a:xfrm>
              <a:off x="6480304" y="3284984"/>
              <a:ext cx="1995678" cy="1041468"/>
              <a:chOff x="7020272" y="3789040"/>
              <a:chExt cx="1995678" cy="1041468"/>
            </a:xfrm>
          </p:grpSpPr>
          <p:sp>
            <p:nvSpPr>
              <p:cNvPr id="39" name="テキスト ボックス 38"/>
              <p:cNvSpPr txBox="1"/>
              <p:nvPr/>
            </p:nvSpPr>
            <p:spPr>
              <a:xfrm>
                <a:off x="7236296" y="4101136"/>
                <a:ext cx="1779654" cy="369332"/>
              </a:xfrm>
              <a:prstGeom prst="rect">
                <a:avLst/>
              </a:prstGeom>
              <a:noFill/>
            </p:spPr>
            <p:txBody>
              <a:bodyPr wrap="none" rtlCol="0">
                <a:spAutoFit/>
              </a:bodyPr>
              <a:lstStyle/>
              <a:p>
                <a:r>
                  <a:rPr kumimoji="1" lang="ja-JP" altLang="en-US" dirty="0"/>
                  <a:t>：ピーク位置など</a:t>
                </a:r>
                <a:endParaRPr kumimoji="1" lang="en-US" altLang="ja-JP" dirty="0"/>
              </a:p>
            </p:txBody>
          </p:sp>
          <p:sp>
            <p:nvSpPr>
              <p:cNvPr id="40" name="テキスト ボックス 39"/>
              <p:cNvSpPr txBox="1"/>
              <p:nvPr/>
            </p:nvSpPr>
            <p:spPr>
              <a:xfrm>
                <a:off x="7236296" y="4461176"/>
                <a:ext cx="1754006" cy="369332"/>
              </a:xfrm>
              <a:prstGeom prst="rect">
                <a:avLst/>
              </a:prstGeom>
              <a:noFill/>
            </p:spPr>
            <p:txBody>
              <a:bodyPr wrap="none" rtlCol="0">
                <a:spAutoFit/>
              </a:bodyPr>
              <a:lstStyle/>
              <a:p>
                <a:r>
                  <a:rPr kumimoji="1" lang="ja-JP" altLang="en-US" dirty="0"/>
                  <a:t>：観測スペクトル</a:t>
                </a:r>
              </a:p>
            </p:txBody>
          </p:sp>
          <p:graphicFrame>
            <p:nvGraphicFramePr>
              <p:cNvPr id="41" name="Object 11"/>
              <p:cNvGraphicFramePr>
                <a:graphicFrameLocks noChangeAspect="1"/>
              </p:cNvGraphicFramePr>
              <p:nvPr/>
            </p:nvGraphicFramePr>
            <p:xfrm>
              <a:off x="7020272" y="4127801"/>
              <a:ext cx="238125" cy="333375"/>
            </p:xfrm>
            <a:graphic>
              <a:graphicData uri="http://schemas.openxmlformats.org/presentationml/2006/ole">
                <mc:AlternateContent xmlns:mc="http://schemas.openxmlformats.org/markup-compatibility/2006">
                  <mc:Choice xmlns:v="urn:schemas-microsoft-com:vml" Requires="v">
                    <p:oleObj name="数式" r:id="rId20" imgW="126720" imgH="177480" progId="Equation.3">
                      <p:embed/>
                    </p:oleObj>
                  </mc:Choice>
                  <mc:Fallback>
                    <p:oleObj name="数式" r:id="rId20" imgW="12672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20272" y="4127801"/>
                            <a:ext cx="238125" cy="333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nvGraphicFramePr>
            <p:xfrm>
              <a:off x="7020272" y="4461176"/>
              <a:ext cx="261938" cy="312737"/>
            </p:xfrm>
            <a:graphic>
              <a:graphicData uri="http://schemas.openxmlformats.org/presentationml/2006/ole">
                <mc:AlternateContent xmlns:mc="http://schemas.openxmlformats.org/markup-compatibility/2006">
                  <mc:Choice xmlns:v="urn:schemas-microsoft-com:vml" Requires="v">
                    <p:oleObj name="数式" r:id="rId22" imgW="139680" imgH="164880" progId="Equation.3">
                      <p:embed/>
                    </p:oleObj>
                  </mc:Choice>
                  <mc:Fallback>
                    <p:oleObj name="数式" r:id="rId22" imgW="139680" imgH="1648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20272" y="4461176"/>
                            <a:ext cx="261938" cy="3127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5" name="Object 16"/>
              <p:cNvGraphicFramePr>
                <a:graphicFrameLocks noChangeAspect="1"/>
              </p:cNvGraphicFramePr>
              <p:nvPr/>
            </p:nvGraphicFramePr>
            <p:xfrm>
              <a:off x="7020272" y="3798332"/>
              <a:ext cx="309562" cy="309563"/>
            </p:xfrm>
            <a:graphic>
              <a:graphicData uri="http://schemas.openxmlformats.org/presentationml/2006/ole">
                <mc:AlternateContent xmlns:mc="http://schemas.openxmlformats.org/markup-compatibility/2006">
                  <mc:Choice xmlns:v="urn:schemas-microsoft-com:vml" Requires="v">
                    <p:oleObj name="数式" r:id="rId24" imgW="164885" imgH="164885" progId="Equation.3">
                      <p:embed/>
                    </p:oleObj>
                  </mc:Choice>
                  <mc:Fallback>
                    <p:oleObj name="数式" r:id="rId24" imgW="164885" imgH="164885"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20272" y="3798332"/>
                            <a:ext cx="309562" cy="30956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6" name="テキスト ボックス 45"/>
              <p:cNvSpPr txBox="1"/>
              <p:nvPr/>
            </p:nvSpPr>
            <p:spPr>
              <a:xfrm>
                <a:off x="7236296" y="3789040"/>
                <a:ext cx="1367682" cy="369332"/>
              </a:xfrm>
              <a:prstGeom prst="rect">
                <a:avLst/>
              </a:prstGeom>
              <a:noFill/>
            </p:spPr>
            <p:txBody>
              <a:bodyPr wrap="none" rtlCol="0">
                <a:spAutoFit/>
              </a:bodyPr>
              <a:lstStyle/>
              <a:p>
                <a:r>
                  <a:rPr kumimoji="1" lang="ja-JP" altLang="en-US" dirty="0"/>
                  <a:t>：ピーク</a:t>
                </a:r>
                <a:r>
                  <a:rPr lang="ja-JP" altLang="en-US" dirty="0"/>
                  <a:t>個数</a:t>
                </a:r>
                <a:endParaRPr kumimoji="1" lang="en-US" altLang="ja-JP" dirty="0"/>
              </a:p>
            </p:txBody>
          </p:sp>
        </p:grpSp>
        <p:sp>
          <p:nvSpPr>
            <p:cNvPr id="48" name="正方形/長方形 47"/>
            <p:cNvSpPr/>
            <p:nvPr/>
          </p:nvSpPr>
          <p:spPr>
            <a:xfrm>
              <a:off x="5796136" y="1772816"/>
              <a:ext cx="3096344" cy="266429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grpSp>
      <p:graphicFrame>
        <p:nvGraphicFramePr>
          <p:cNvPr id="117092" name="Object 356"/>
          <p:cNvGraphicFramePr>
            <a:graphicFrameLocks noChangeAspect="1"/>
          </p:cNvGraphicFramePr>
          <p:nvPr/>
        </p:nvGraphicFramePr>
        <p:xfrm>
          <a:off x="609600" y="2971800"/>
          <a:ext cx="3616325" cy="554038"/>
        </p:xfrm>
        <a:graphic>
          <a:graphicData uri="http://schemas.openxmlformats.org/presentationml/2006/ole">
            <mc:AlternateContent xmlns:mc="http://schemas.openxmlformats.org/markup-compatibility/2006">
              <mc:Choice xmlns:v="urn:schemas-microsoft-com:vml" Requires="v">
                <p:oleObj name="数式" r:id="rId25" imgW="1651000" imgH="254000" progId="Equation.3">
                  <p:embed/>
                </p:oleObj>
              </mc:Choice>
              <mc:Fallback>
                <p:oleObj name="数式" r:id="rId25" imgW="1651000" imgH="2540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9600" y="2971800"/>
                        <a:ext cx="3616325" cy="55403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39" name="Object 15"/>
          <p:cNvGraphicFramePr>
            <a:graphicFrameLocks noChangeAspect="1"/>
          </p:cNvGraphicFramePr>
          <p:nvPr/>
        </p:nvGraphicFramePr>
        <p:xfrm>
          <a:off x="4572000" y="4191000"/>
          <a:ext cx="3578225" cy="947738"/>
        </p:xfrm>
        <a:graphic>
          <a:graphicData uri="http://schemas.openxmlformats.org/presentationml/2006/ole">
            <mc:AlternateContent xmlns:mc="http://schemas.openxmlformats.org/markup-compatibility/2006">
              <mc:Choice xmlns:v="urn:schemas-microsoft-com:vml" Requires="v">
                <p:oleObj name="数式" r:id="rId27" imgW="1676400" imgH="444500" progId="Equation.3">
                  <p:embed/>
                </p:oleObj>
              </mc:Choice>
              <mc:Fallback>
                <p:oleObj name="数式" r:id="rId27" imgW="1676400" imgH="4445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2000" y="4191000"/>
                        <a:ext cx="3578225" cy="94773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41" name="Object 17"/>
          <p:cNvGraphicFramePr>
            <a:graphicFrameLocks noChangeAspect="1"/>
          </p:cNvGraphicFramePr>
          <p:nvPr/>
        </p:nvGraphicFramePr>
        <p:xfrm>
          <a:off x="5562600" y="6248400"/>
          <a:ext cx="381000" cy="381000"/>
        </p:xfrm>
        <a:graphic>
          <a:graphicData uri="http://schemas.openxmlformats.org/presentationml/2006/ole">
            <mc:AlternateContent xmlns:mc="http://schemas.openxmlformats.org/markup-compatibility/2006">
              <mc:Choice xmlns:v="urn:schemas-microsoft-com:vml" Requires="v">
                <p:oleObj name="Equation" r:id="rId29" imgW="164885" imgH="164885" progId="Equation.3">
                  <p:embed/>
                </p:oleObj>
              </mc:Choice>
              <mc:Fallback>
                <p:oleObj name="Equation" r:id="rId29" imgW="164885" imgH="16488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6248400"/>
                        <a:ext cx="381000" cy="3810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259281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3" name="タイトル 1"/>
          <p:cNvSpPr>
            <a:spLocks noGrp="1"/>
          </p:cNvSpPr>
          <p:nvPr>
            <p:ph type="title"/>
          </p:nvPr>
        </p:nvSpPr>
        <p:spPr>
          <a:xfrm>
            <a:off x="457200" y="-6836"/>
            <a:ext cx="8229600" cy="1143000"/>
          </a:xfrm>
        </p:spPr>
        <p:txBody>
          <a:bodyPr>
            <a:normAutofit fontScale="90000"/>
          </a:bodyPr>
          <a:lstStyle/>
          <a:p>
            <a:r>
              <a:rPr lang="ja-JP" altLang="en-US" sz="3600" dirty="0"/>
              <a:t>自由エネルギーの数値的計算法</a:t>
            </a:r>
            <a:br>
              <a:rPr lang="en-US" altLang="ja-JP" sz="3600" dirty="0"/>
            </a:br>
            <a:r>
              <a:rPr lang="ja-JP" altLang="en-US" sz="3600" dirty="0">
                <a:solidFill>
                  <a:srgbClr val="FF0000"/>
                </a:solidFill>
              </a:rPr>
              <a:t>レプリカ交換法</a:t>
            </a:r>
            <a:r>
              <a:rPr lang="ja-JP" altLang="en-US" sz="3600" dirty="0"/>
              <a:t>の性質を巧妙に使う</a:t>
            </a:r>
          </a:p>
        </p:txBody>
      </p:sp>
      <p:graphicFrame>
        <p:nvGraphicFramePr>
          <p:cNvPr id="55298" name="Object 3"/>
          <p:cNvGraphicFramePr>
            <a:graphicFrameLocks noChangeAspect="1"/>
          </p:cNvGraphicFramePr>
          <p:nvPr/>
        </p:nvGraphicFramePr>
        <p:xfrm>
          <a:off x="2286000" y="1324997"/>
          <a:ext cx="3844925" cy="774700"/>
        </p:xfrm>
        <a:graphic>
          <a:graphicData uri="http://schemas.openxmlformats.org/presentationml/2006/ole">
            <mc:AlternateContent xmlns:mc="http://schemas.openxmlformats.org/markup-compatibility/2006">
              <mc:Choice xmlns:v="urn:schemas-microsoft-com:vml" Requires="v">
                <p:oleObj name="数式" r:id="rId3" imgW="2158920" imgH="431640" progId="Equation.3">
                  <p:embed/>
                </p:oleObj>
              </mc:Choice>
              <mc:Fallback>
                <p:oleObj name="数式" r:id="rId3" imgW="215892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324997"/>
                        <a:ext cx="3844925" cy="774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5315" name="テキスト ボックス 8"/>
          <p:cNvSpPr txBox="1">
            <a:spLocks noChangeArrowheads="1"/>
          </p:cNvSpPr>
          <p:nvPr/>
        </p:nvSpPr>
        <p:spPr bwMode="auto">
          <a:xfrm>
            <a:off x="598487" y="2357437"/>
            <a:ext cx="4229100" cy="369888"/>
          </a:xfrm>
          <a:prstGeom prst="rect">
            <a:avLst/>
          </a:prstGeom>
          <a:noFill/>
          <a:ln w="9525">
            <a:noFill/>
            <a:miter lim="800000"/>
            <a:headEnd/>
            <a:tailEnd/>
          </a:ln>
        </p:spPr>
        <p:txBody>
          <a:bodyPr wrap="none">
            <a:spAutoFit/>
          </a:bodyPr>
          <a:lstStyle/>
          <a:p>
            <a:pPr algn="l" fontAlgn="auto">
              <a:spcBef>
                <a:spcPts val="0"/>
              </a:spcBef>
              <a:spcAft>
                <a:spcPts val="0"/>
              </a:spcAft>
            </a:pPr>
            <a:r>
              <a:rPr lang="ja-JP" altLang="en-US" sz="1800" b="0">
                <a:solidFill>
                  <a:srgbClr val="000000"/>
                </a:solidFill>
                <a:latin typeface="ＭＳ Ｐゴシック" charset="-128"/>
                <a:ea typeface="ＭＳ Ｐゴシック"/>
              </a:rPr>
              <a:t>以下のように、補助変数　　を導入する。</a:t>
            </a:r>
          </a:p>
        </p:txBody>
      </p:sp>
      <p:graphicFrame>
        <p:nvGraphicFramePr>
          <p:cNvPr id="55299" name="Object 4"/>
          <p:cNvGraphicFramePr>
            <a:graphicFrameLocks noChangeAspect="1"/>
          </p:cNvGraphicFramePr>
          <p:nvPr/>
        </p:nvGraphicFramePr>
        <p:xfrm>
          <a:off x="3014662" y="2370137"/>
          <a:ext cx="276225" cy="376238"/>
        </p:xfrm>
        <a:graphic>
          <a:graphicData uri="http://schemas.openxmlformats.org/presentationml/2006/ole">
            <mc:AlternateContent xmlns:mc="http://schemas.openxmlformats.org/markup-compatibility/2006">
              <mc:Choice xmlns:v="urn:schemas-microsoft-com:vml" Requires="v">
                <p:oleObj name="数式" r:id="rId5" imgW="152268" imgH="203024" progId="Equation.3">
                  <p:embed/>
                </p:oleObj>
              </mc:Choice>
              <mc:Fallback>
                <p:oleObj name="数式" r:id="rId5" imgW="152268"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4662" y="2370137"/>
                        <a:ext cx="276225" cy="3762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300" name="Object 5"/>
          <p:cNvGraphicFramePr>
            <a:graphicFrameLocks noChangeAspect="1"/>
          </p:cNvGraphicFramePr>
          <p:nvPr/>
        </p:nvGraphicFramePr>
        <p:xfrm>
          <a:off x="909637" y="2725737"/>
          <a:ext cx="4795838" cy="901700"/>
        </p:xfrm>
        <a:graphic>
          <a:graphicData uri="http://schemas.openxmlformats.org/presentationml/2006/ole">
            <mc:AlternateContent xmlns:mc="http://schemas.openxmlformats.org/markup-compatibility/2006">
              <mc:Choice xmlns:v="urn:schemas-microsoft-com:vml" Requires="v">
                <p:oleObj name="数式" r:id="rId7" imgW="2298600" imgH="431640" progId="Equation.3">
                  <p:embed/>
                </p:oleObj>
              </mc:Choice>
              <mc:Fallback>
                <p:oleObj name="数式" r:id="rId7" imgW="22986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637" y="2725737"/>
                        <a:ext cx="4795838" cy="901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301" name="Object 6"/>
          <p:cNvGraphicFramePr>
            <a:graphicFrameLocks noChangeAspect="1"/>
          </p:cNvGraphicFramePr>
          <p:nvPr/>
        </p:nvGraphicFramePr>
        <p:xfrm>
          <a:off x="5688012" y="2900361"/>
          <a:ext cx="1328318" cy="523503"/>
        </p:xfrm>
        <a:graphic>
          <a:graphicData uri="http://schemas.openxmlformats.org/presentationml/2006/ole">
            <mc:AlternateContent xmlns:mc="http://schemas.openxmlformats.org/markup-compatibility/2006">
              <mc:Choice xmlns:v="urn:schemas-microsoft-com:vml" Requires="v">
                <p:oleObj name="数式" r:id="rId9" imgW="622030" imgH="241195" progId="Equation.3">
                  <p:embed/>
                </p:oleObj>
              </mc:Choice>
              <mc:Fallback>
                <p:oleObj name="数式" r:id="rId9" imgW="622030"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8012" y="2900361"/>
                        <a:ext cx="1328318" cy="52350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5316" name="テキスト ボックス 30"/>
          <p:cNvSpPr txBox="1">
            <a:spLocks noChangeArrowheads="1"/>
          </p:cNvSpPr>
          <p:nvPr/>
        </p:nvSpPr>
        <p:spPr bwMode="auto">
          <a:xfrm>
            <a:off x="598487" y="1804987"/>
            <a:ext cx="1858963" cy="369888"/>
          </a:xfrm>
          <a:prstGeom prst="rect">
            <a:avLst/>
          </a:prstGeom>
          <a:noFill/>
          <a:ln w="9525">
            <a:noFill/>
            <a:miter lim="800000"/>
            <a:headEnd/>
            <a:tailEnd/>
          </a:ln>
        </p:spPr>
        <p:txBody>
          <a:bodyPr wrap="none">
            <a:spAutoFit/>
          </a:bodyPr>
          <a:lstStyle/>
          <a:p>
            <a:pPr algn="l" fontAlgn="auto">
              <a:spcBef>
                <a:spcPts val="0"/>
              </a:spcBef>
              <a:spcAft>
                <a:spcPts val="0"/>
              </a:spcAft>
            </a:pPr>
            <a:r>
              <a:rPr lang="ja-JP" altLang="en-US" sz="1800" b="0">
                <a:solidFill>
                  <a:srgbClr val="000000"/>
                </a:solidFill>
                <a:latin typeface="ＭＳ Ｐゴシック" charset="-128"/>
                <a:ea typeface="ＭＳ Ｐゴシック"/>
              </a:rPr>
              <a:t>自由エネルギー：</a:t>
            </a:r>
          </a:p>
        </p:txBody>
      </p:sp>
      <p:cxnSp>
        <p:nvCxnSpPr>
          <p:cNvPr id="22" name="直線矢印コネクタ 21"/>
          <p:cNvCxnSpPr/>
          <p:nvPr/>
        </p:nvCxnSpPr>
        <p:spPr>
          <a:xfrm rot="5400000" flipH="1" flipV="1">
            <a:off x="4776787" y="5583237"/>
            <a:ext cx="2160588"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5499100" y="6378575"/>
            <a:ext cx="2500312" cy="158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フリーフォーム 25"/>
          <p:cNvSpPr/>
          <p:nvPr/>
        </p:nvSpPr>
        <p:spPr>
          <a:xfrm>
            <a:off x="5856287" y="4718050"/>
            <a:ext cx="2071688" cy="1446212"/>
          </a:xfrm>
          <a:custGeom>
            <a:avLst/>
            <a:gdLst>
              <a:gd name="connsiteX0" fmla="*/ 0 w 2266681"/>
              <a:gd name="connsiteY0" fmla="*/ 0 h 1532586"/>
              <a:gd name="connsiteX1" fmla="*/ 386366 w 2266681"/>
              <a:gd name="connsiteY1" fmla="*/ 953036 h 1532586"/>
              <a:gd name="connsiteX2" fmla="*/ 914400 w 2266681"/>
              <a:gd name="connsiteY2" fmla="*/ 1339402 h 1532586"/>
              <a:gd name="connsiteX3" fmla="*/ 1390918 w 2266681"/>
              <a:gd name="connsiteY3" fmla="*/ 1481070 h 1532586"/>
              <a:gd name="connsiteX4" fmla="*/ 2266681 w 2266681"/>
              <a:gd name="connsiteY4" fmla="*/ 1532586 h 153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6681" h="1532586">
                <a:moveTo>
                  <a:pt x="0" y="0"/>
                </a:moveTo>
                <a:cubicBezTo>
                  <a:pt x="116983" y="364901"/>
                  <a:pt x="233966" y="729802"/>
                  <a:pt x="386366" y="953036"/>
                </a:cubicBezTo>
                <a:cubicBezTo>
                  <a:pt x="538766" y="1176270"/>
                  <a:pt x="746975" y="1251396"/>
                  <a:pt x="914400" y="1339402"/>
                </a:cubicBezTo>
                <a:cubicBezTo>
                  <a:pt x="1081825" y="1427408"/>
                  <a:pt x="1165538" y="1448873"/>
                  <a:pt x="1390918" y="1481070"/>
                </a:cubicBezTo>
                <a:cubicBezTo>
                  <a:pt x="1616298" y="1513267"/>
                  <a:pt x="1941489" y="1522926"/>
                  <a:pt x="2266681" y="1532586"/>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srgbClr val="000000"/>
              </a:solidFill>
            </a:endParaRPr>
          </a:p>
        </p:txBody>
      </p:sp>
      <p:graphicFrame>
        <p:nvGraphicFramePr>
          <p:cNvPr id="55302" name="Object 6"/>
          <p:cNvGraphicFramePr>
            <a:graphicFrameLocks noChangeAspect="1"/>
          </p:cNvGraphicFramePr>
          <p:nvPr/>
        </p:nvGraphicFramePr>
        <p:xfrm>
          <a:off x="7999412" y="6218237"/>
          <a:ext cx="277813" cy="374650"/>
        </p:xfrm>
        <a:graphic>
          <a:graphicData uri="http://schemas.openxmlformats.org/presentationml/2006/ole">
            <mc:AlternateContent xmlns:mc="http://schemas.openxmlformats.org/markup-compatibility/2006">
              <mc:Choice xmlns:v="urn:schemas-microsoft-com:vml" Requires="v">
                <p:oleObj name="数式" r:id="rId11" imgW="152268" imgH="203024" progId="Equation.3">
                  <p:embed/>
                </p:oleObj>
              </mc:Choice>
              <mc:Fallback>
                <p:oleObj name="数式" r:id="rId11" imgW="152268"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9412" y="6218237"/>
                        <a:ext cx="277813" cy="3746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303" name="Object 7"/>
          <p:cNvGraphicFramePr>
            <a:graphicFrameLocks noChangeAspect="1"/>
          </p:cNvGraphicFramePr>
          <p:nvPr/>
        </p:nvGraphicFramePr>
        <p:xfrm>
          <a:off x="6248400" y="4495800"/>
          <a:ext cx="554037" cy="820738"/>
        </p:xfrm>
        <a:graphic>
          <a:graphicData uri="http://schemas.openxmlformats.org/presentationml/2006/ole">
            <mc:AlternateContent xmlns:mc="http://schemas.openxmlformats.org/markup-compatibility/2006">
              <mc:Choice xmlns:v="urn:schemas-microsoft-com:vml" Requires="v">
                <p:oleObj name="数式" r:id="rId13" imgW="304536" imgH="444114" progId="Equation.3">
                  <p:embed/>
                </p:oleObj>
              </mc:Choice>
              <mc:Fallback>
                <p:oleObj name="数式" r:id="rId13" imgW="304536" imgH="44411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8400" y="4495800"/>
                        <a:ext cx="554037" cy="8207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7" name="正方形/長方形 46"/>
          <p:cNvSpPr/>
          <p:nvPr/>
        </p:nvSpPr>
        <p:spPr>
          <a:xfrm>
            <a:off x="5856287" y="4878387"/>
            <a:ext cx="142875" cy="1500188"/>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sp>
        <p:nvSpPr>
          <p:cNvPr id="48" name="正方形/長方形 47"/>
          <p:cNvSpPr/>
          <p:nvPr/>
        </p:nvSpPr>
        <p:spPr>
          <a:xfrm>
            <a:off x="5999162" y="5307012"/>
            <a:ext cx="133350" cy="1071563"/>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sp>
        <p:nvSpPr>
          <p:cNvPr id="50" name="正方形/長方形 49"/>
          <p:cNvSpPr/>
          <p:nvPr/>
        </p:nvSpPr>
        <p:spPr>
          <a:xfrm>
            <a:off x="6135687" y="5592762"/>
            <a:ext cx="149225" cy="785813"/>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sp>
        <p:nvSpPr>
          <p:cNvPr id="51" name="正方形/長方形 50"/>
          <p:cNvSpPr/>
          <p:nvPr/>
        </p:nvSpPr>
        <p:spPr>
          <a:xfrm>
            <a:off x="6284912" y="5807075"/>
            <a:ext cx="142875" cy="5715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sp>
        <p:nvSpPr>
          <p:cNvPr id="52" name="正方形/長方形 51"/>
          <p:cNvSpPr/>
          <p:nvPr/>
        </p:nvSpPr>
        <p:spPr>
          <a:xfrm>
            <a:off x="6437312" y="5878512"/>
            <a:ext cx="133350" cy="500063"/>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sp>
        <p:nvSpPr>
          <p:cNvPr id="53" name="正方形/長方形 52"/>
          <p:cNvSpPr/>
          <p:nvPr/>
        </p:nvSpPr>
        <p:spPr>
          <a:xfrm>
            <a:off x="6577012" y="5949950"/>
            <a:ext cx="136525" cy="42862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sp>
        <p:nvSpPr>
          <p:cNvPr id="54" name="正方形/長方形 53"/>
          <p:cNvSpPr/>
          <p:nvPr/>
        </p:nvSpPr>
        <p:spPr>
          <a:xfrm>
            <a:off x="6713537" y="6021387"/>
            <a:ext cx="142875" cy="357188"/>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sp>
        <p:nvSpPr>
          <p:cNvPr id="55" name="正方形/長方形 54"/>
          <p:cNvSpPr/>
          <p:nvPr/>
        </p:nvSpPr>
        <p:spPr>
          <a:xfrm>
            <a:off x="6853237" y="6092825"/>
            <a:ext cx="146050" cy="28575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sp>
        <p:nvSpPr>
          <p:cNvPr id="56" name="正方形/長方形 55"/>
          <p:cNvSpPr/>
          <p:nvPr/>
        </p:nvSpPr>
        <p:spPr>
          <a:xfrm>
            <a:off x="7005637" y="6092825"/>
            <a:ext cx="146050" cy="28575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sp>
        <p:nvSpPr>
          <p:cNvPr id="57" name="正方形/長方形 56"/>
          <p:cNvSpPr/>
          <p:nvPr/>
        </p:nvSpPr>
        <p:spPr>
          <a:xfrm>
            <a:off x="7158037" y="6118225"/>
            <a:ext cx="127000" cy="26035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srgbClr val="FFFFFF"/>
              </a:solidFill>
            </a:endParaRPr>
          </a:p>
        </p:txBody>
      </p:sp>
      <p:graphicFrame>
        <p:nvGraphicFramePr>
          <p:cNvPr id="55304" name="Object 8"/>
          <p:cNvGraphicFramePr>
            <a:graphicFrameLocks noChangeAspect="1"/>
          </p:cNvGraphicFramePr>
          <p:nvPr/>
        </p:nvGraphicFramePr>
        <p:xfrm>
          <a:off x="5570537" y="6378575"/>
          <a:ext cx="230188" cy="327025"/>
        </p:xfrm>
        <a:graphic>
          <a:graphicData uri="http://schemas.openxmlformats.org/presentationml/2006/ole">
            <mc:AlternateContent xmlns:mc="http://schemas.openxmlformats.org/markup-compatibility/2006">
              <mc:Choice xmlns:v="urn:schemas-microsoft-com:vml" Requires="v">
                <p:oleObj name="数式" r:id="rId15" imgW="126725" imgH="177415" progId="Equation.3">
                  <p:embed/>
                </p:oleObj>
              </mc:Choice>
              <mc:Fallback>
                <p:oleObj name="数式" r:id="rId15" imgW="126725" imgH="17741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70537" y="6378575"/>
                        <a:ext cx="230188" cy="327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305" name="Object 9"/>
          <p:cNvGraphicFramePr>
            <a:graphicFrameLocks noChangeAspect="1"/>
          </p:cNvGraphicFramePr>
          <p:nvPr/>
        </p:nvGraphicFramePr>
        <p:xfrm>
          <a:off x="7232650" y="6389687"/>
          <a:ext cx="160337" cy="303213"/>
        </p:xfrm>
        <a:graphic>
          <a:graphicData uri="http://schemas.openxmlformats.org/presentationml/2006/ole">
            <mc:AlternateContent xmlns:mc="http://schemas.openxmlformats.org/markup-compatibility/2006">
              <mc:Choice xmlns:v="urn:schemas-microsoft-com:vml" Requires="v">
                <p:oleObj name="数式" r:id="rId17" imgW="88707" imgH="164742" progId="Equation.3">
                  <p:embed/>
                </p:oleObj>
              </mc:Choice>
              <mc:Fallback>
                <p:oleObj name="数式" r:id="rId17" imgW="88707" imgH="16474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32650" y="6389687"/>
                        <a:ext cx="160337" cy="3032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306" name="Object 10"/>
          <p:cNvGraphicFramePr>
            <a:graphicFrameLocks noChangeAspect="1"/>
          </p:cNvGraphicFramePr>
          <p:nvPr/>
        </p:nvGraphicFramePr>
        <p:xfrm>
          <a:off x="914400" y="3581400"/>
          <a:ext cx="2592387" cy="911225"/>
        </p:xfrm>
        <a:graphic>
          <a:graphicData uri="http://schemas.openxmlformats.org/presentationml/2006/ole">
            <mc:AlternateContent xmlns:mc="http://schemas.openxmlformats.org/markup-compatibility/2006">
              <mc:Choice xmlns:v="urn:schemas-microsoft-com:vml" Requires="v">
                <p:oleObj name="数式" r:id="rId19" imgW="1282700" imgH="444500" progId="Equation.3">
                  <p:embed/>
                </p:oleObj>
              </mc:Choice>
              <mc:Fallback>
                <p:oleObj name="数式" r:id="rId19" imgW="1282700" imgH="4445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4400" y="3581400"/>
                        <a:ext cx="2592387" cy="9112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307" name="Object 8"/>
          <p:cNvGraphicFramePr>
            <a:graphicFrameLocks noChangeAspect="1"/>
          </p:cNvGraphicFramePr>
          <p:nvPr/>
        </p:nvGraphicFramePr>
        <p:xfrm>
          <a:off x="1211262" y="4533900"/>
          <a:ext cx="855663" cy="822325"/>
        </p:xfrm>
        <a:graphic>
          <a:graphicData uri="http://schemas.openxmlformats.org/presentationml/2006/ole">
            <mc:AlternateContent xmlns:mc="http://schemas.openxmlformats.org/markup-compatibility/2006">
              <mc:Choice xmlns:v="urn:schemas-microsoft-com:vml" Requires="v">
                <p:oleObj name="数式" r:id="rId21" imgW="469696" imgH="444307" progId="Equation.3">
                  <p:embed/>
                </p:oleObj>
              </mc:Choice>
              <mc:Fallback>
                <p:oleObj name="数式" r:id="rId21" imgW="469696" imgH="44430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11262" y="4533900"/>
                        <a:ext cx="855663" cy="822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5330" name="テキスト ボックス 8"/>
          <p:cNvSpPr txBox="1">
            <a:spLocks noChangeArrowheads="1"/>
          </p:cNvSpPr>
          <p:nvPr/>
        </p:nvSpPr>
        <p:spPr bwMode="auto">
          <a:xfrm>
            <a:off x="2062162" y="4570412"/>
            <a:ext cx="2784475" cy="769938"/>
          </a:xfrm>
          <a:prstGeom prst="rect">
            <a:avLst/>
          </a:prstGeom>
          <a:noFill/>
          <a:ln w="9525">
            <a:noFill/>
            <a:miter lim="800000"/>
            <a:headEnd/>
            <a:tailEnd/>
          </a:ln>
        </p:spPr>
        <p:txBody>
          <a:bodyPr wrap="none">
            <a:spAutoFit/>
          </a:bodyPr>
          <a:lstStyle/>
          <a:p>
            <a:pPr algn="l" fontAlgn="auto">
              <a:spcBef>
                <a:spcPts val="0"/>
              </a:spcBef>
              <a:spcAft>
                <a:spcPts val="0"/>
              </a:spcAft>
            </a:pPr>
            <a:r>
              <a:rPr lang="ja-JP" altLang="en-US" sz="1800" b="0" dirty="0">
                <a:solidFill>
                  <a:srgbClr val="000000"/>
                </a:solidFill>
                <a:latin typeface="ＭＳ Ｐゴシック" charset="-128"/>
                <a:ea typeface="ＭＳ Ｐゴシック"/>
              </a:rPr>
              <a:t>確率分布　　　　　 に従う</a:t>
            </a:r>
            <a:endParaRPr lang="en-US" altLang="ja-JP" sz="1800" b="0" dirty="0">
              <a:solidFill>
                <a:srgbClr val="000000"/>
              </a:solidFill>
              <a:latin typeface="ＭＳ Ｐゴシック" charset="-128"/>
              <a:ea typeface="ＭＳ Ｐゴシック"/>
            </a:endParaRPr>
          </a:p>
          <a:p>
            <a:pPr algn="l" fontAlgn="auto">
              <a:spcBef>
                <a:spcPts val="0"/>
              </a:spcBef>
              <a:spcAft>
                <a:spcPts val="0"/>
              </a:spcAft>
            </a:pPr>
            <a:endParaRPr lang="en-US" altLang="ja-JP" sz="800" b="0" dirty="0">
              <a:solidFill>
                <a:srgbClr val="000000"/>
              </a:solidFill>
              <a:latin typeface="ＭＳ Ｐゴシック" charset="-128"/>
              <a:ea typeface="ＭＳ Ｐゴシック"/>
            </a:endParaRPr>
          </a:p>
          <a:p>
            <a:pPr algn="l" fontAlgn="auto">
              <a:spcBef>
                <a:spcPts val="0"/>
              </a:spcBef>
              <a:spcAft>
                <a:spcPts val="0"/>
              </a:spcAft>
            </a:pPr>
            <a:r>
              <a:rPr lang="ja-JP" altLang="en-US" sz="1800" b="0" dirty="0">
                <a:solidFill>
                  <a:srgbClr val="000000"/>
                </a:solidFill>
                <a:latin typeface="ＭＳ Ｐゴシック" charset="-128"/>
                <a:ea typeface="ＭＳ Ｐゴシック"/>
              </a:rPr>
              <a:t>二乗誤差　　　　</a:t>
            </a:r>
            <a:r>
              <a:rPr lang="en-US" altLang="ja-JP" sz="1800" b="0" dirty="0">
                <a:solidFill>
                  <a:srgbClr val="000000"/>
                </a:solidFill>
                <a:latin typeface="ＭＳ Ｐゴシック" charset="-128"/>
                <a:ea typeface="ＭＳ Ｐゴシック"/>
              </a:rPr>
              <a:t>  </a:t>
            </a:r>
            <a:r>
              <a:rPr lang="ja-JP" altLang="en-US" sz="1800" b="0" dirty="0">
                <a:solidFill>
                  <a:srgbClr val="000000"/>
                </a:solidFill>
                <a:latin typeface="ＭＳ Ｐゴシック" charset="-128"/>
                <a:ea typeface="ＭＳ Ｐゴシック"/>
              </a:rPr>
              <a:t>の期待値</a:t>
            </a:r>
          </a:p>
        </p:txBody>
      </p:sp>
      <p:graphicFrame>
        <p:nvGraphicFramePr>
          <p:cNvPr id="55308" name="Object 12"/>
          <p:cNvGraphicFramePr>
            <a:graphicFrameLocks noChangeAspect="1"/>
          </p:cNvGraphicFramePr>
          <p:nvPr/>
        </p:nvGraphicFramePr>
        <p:xfrm>
          <a:off x="773112" y="5402262"/>
          <a:ext cx="3679825" cy="841375"/>
        </p:xfrm>
        <a:graphic>
          <a:graphicData uri="http://schemas.openxmlformats.org/presentationml/2006/ole">
            <mc:AlternateContent xmlns:mc="http://schemas.openxmlformats.org/markup-compatibility/2006">
              <mc:Choice xmlns:v="urn:schemas-microsoft-com:vml" Requires="v">
                <p:oleObj name="数式" r:id="rId23" imgW="1917360" imgH="431640" progId="Equation.3">
                  <p:embed/>
                </p:oleObj>
              </mc:Choice>
              <mc:Fallback>
                <p:oleObj name="数式" r:id="rId23" imgW="1917360" imgH="431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3112" y="5402262"/>
                        <a:ext cx="3679825" cy="841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309" name="Object 13"/>
          <p:cNvGraphicFramePr>
            <a:graphicFrameLocks noChangeAspect="1"/>
          </p:cNvGraphicFramePr>
          <p:nvPr/>
        </p:nvGraphicFramePr>
        <p:xfrm>
          <a:off x="6705600" y="4953000"/>
          <a:ext cx="1549400" cy="817562"/>
        </p:xfrm>
        <a:graphic>
          <a:graphicData uri="http://schemas.openxmlformats.org/presentationml/2006/ole">
            <mc:AlternateContent xmlns:mc="http://schemas.openxmlformats.org/markup-compatibility/2006">
              <mc:Choice xmlns:v="urn:schemas-microsoft-com:vml" Requires="v">
                <p:oleObj name="数式" r:id="rId25" imgW="927000" imgH="482400" progId="Equation.3">
                  <p:embed/>
                </p:oleObj>
              </mc:Choice>
              <mc:Fallback>
                <p:oleObj name="数式" r:id="rId25" imgW="927000" imgH="4824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05600" y="4953000"/>
                        <a:ext cx="1549400" cy="8175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310" name="Object 14"/>
          <p:cNvGraphicFramePr>
            <a:graphicFrameLocks noChangeAspect="1"/>
          </p:cNvGraphicFramePr>
          <p:nvPr/>
        </p:nvGraphicFramePr>
        <p:xfrm>
          <a:off x="3046412" y="4578350"/>
          <a:ext cx="833438" cy="379412"/>
        </p:xfrm>
        <a:graphic>
          <a:graphicData uri="http://schemas.openxmlformats.org/presentationml/2006/ole">
            <mc:AlternateContent xmlns:mc="http://schemas.openxmlformats.org/markup-compatibility/2006">
              <mc:Choice xmlns:v="urn:schemas-microsoft-com:vml" Requires="v">
                <p:oleObj name="数式" r:id="rId27" imgW="482181" imgH="215713" progId="Equation.3">
                  <p:embed/>
                </p:oleObj>
              </mc:Choice>
              <mc:Fallback>
                <p:oleObj name="数式" r:id="rId27" imgW="482181" imgH="215713"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046412" y="4578350"/>
                        <a:ext cx="833438" cy="379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311" name="Object 15"/>
          <p:cNvGraphicFramePr>
            <a:graphicFrameLocks noChangeAspect="1"/>
          </p:cNvGraphicFramePr>
          <p:nvPr/>
        </p:nvGraphicFramePr>
        <p:xfrm>
          <a:off x="3051176" y="4900601"/>
          <a:ext cx="762154" cy="558304"/>
        </p:xfrm>
        <a:graphic>
          <a:graphicData uri="http://schemas.openxmlformats.org/presentationml/2006/ole">
            <mc:AlternateContent xmlns:mc="http://schemas.openxmlformats.org/markup-compatibility/2006">
              <mc:Choice xmlns:v="urn:schemas-microsoft-com:vml" Requires="v">
                <p:oleObj name="数式" r:id="rId29" imgW="545863" imgH="393529" progId="Equation.3">
                  <p:embed/>
                </p:oleObj>
              </mc:Choice>
              <mc:Fallback>
                <p:oleObj name="数式" r:id="rId29" imgW="545863"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051176" y="4900601"/>
                        <a:ext cx="762154" cy="55830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73" name="直線矢印コネクタ 72"/>
          <p:cNvCxnSpPr>
            <a:endCxn id="50" idx="0"/>
          </p:cNvCxnSpPr>
          <p:nvPr/>
        </p:nvCxnSpPr>
        <p:spPr>
          <a:xfrm rot="10800000" flipV="1">
            <a:off x="6210300" y="5235575"/>
            <a:ext cx="503237" cy="35718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5312" name="Object 16"/>
          <p:cNvGraphicFramePr>
            <a:graphicFrameLocks noChangeAspect="1"/>
          </p:cNvGraphicFramePr>
          <p:nvPr/>
        </p:nvGraphicFramePr>
        <p:xfrm>
          <a:off x="5313362" y="2357437"/>
          <a:ext cx="276225" cy="376238"/>
        </p:xfrm>
        <a:graphic>
          <a:graphicData uri="http://schemas.openxmlformats.org/presentationml/2006/ole">
            <mc:AlternateContent xmlns:mc="http://schemas.openxmlformats.org/markup-compatibility/2006">
              <mc:Choice xmlns:v="urn:schemas-microsoft-com:vml" Requires="v">
                <p:oleObj name="数式" r:id="rId31" imgW="152268" imgH="203024" progId="Equation.3">
                  <p:embed/>
                </p:oleObj>
              </mc:Choice>
              <mc:Fallback>
                <p:oleObj name="数式" r:id="rId31" imgW="152268"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3362" y="2357437"/>
                        <a:ext cx="276225" cy="3762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5333" name="テキスト ボックス 8"/>
          <p:cNvSpPr txBox="1">
            <a:spLocks noChangeArrowheads="1"/>
          </p:cNvSpPr>
          <p:nvPr/>
        </p:nvSpPr>
        <p:spPr bwMode="auto">
          <a:xfrm>
            <a:off x="5456237" y="2344737"/>
            <a:ext cx="992188" cy="369888"/>
          </a:xfrm>
          <a:prstGeom prst="rect">
            <a:avLst/>
          </a:prstGeom>
          <a:noFill/>
          <a:ln w="9525">
            <a:noFill/>
            <a:miter lim="800000"/>
            <a:headEnd/>
            <a:tailEnd/>
          </a:ln>
        </p:spPr>
        <p:txBody>
          <a:bodyPr wrap="none">
            <a:spAutoFit/>
          </a:bodyPr>
          <a:lstStyle/>
          <a:p>
            <a:pPr algn="l" fontAlgn="auto">
              <a:spcBef>
                <a:spcPts val="0"/>
              </a:spcBef>
              <a:spcAft>
                <a:spcPts val="0"/>
              </a:spcAft>
            </a:pPr>
            <a:r>
              <a:rPr lang="ja-JP" altLang="en-US" sz="1800" b="0" dirty="0">
                <a:solidFill>
                  <a:srgbClr val="000000"/>
                </a:solidFill>
                <a:latin typeface="ＭＳ Ｐゴシック" charset="-128"/>
                <a:ea typeface="ＭＳ Ｐゴシック"/>
              </a:rPr>
              <a:t>：逆温度</a:t>
            </a:r>
          </a:p>
        </p:txBody>
      </p:sp>
      <p:sp>
        <p:nvSpPr>
          <p:cNvPr id="37" name="テキスト ボックス 36"/>
          <p:cNvSpPr txBox="1"/>
          <p:nvPr/>
        </p:nvSpPr>
        <p:spPr>
          <a:xfrm>
            <a:off x="3630549" y="3657600"/>
            <a:ext cx="5405947" cy="707886"/>
          </a:xfrm>
          <a:prstGeom prst="rect">
            <a:avLst/>
          </a:prstGeom>
          <a:noFill/>
        </p:spPr>
        <p:txBody>
          <a:bodyPr wrap="none" rtlCol="0">
            <a:spAutoFit/>
          </a:bodyPr>
          <a:lstStyle/>
          <a:p>
            <a:r>
              <a:rPr lang="ja-JP" altLang="en-US" dirty="0">
                <a:solidFill>
                  <a:srgbClr val="FF0000"/>
                </a:solidFill>
              </a:rPr>
              <a:t>たくさん</a:t>
            </a:r>
            <a:r>
              <a:rPr kumimoji="1" lang="ja-JP" altLang="en-US" dirty="0">
                <a:solidFill>
                  <a:srgbClr val="FF0000"/>
                </a:solidFill>
              </a:rPr>
              <a:t>の温度でのシミュレーション</a:t>
            </a:r>
            <a:r>
              <a:rPr kumimoji="1" lang="ja-JP" altLang="en-US" dirty="0"/>
              <a:t>が必要</a:t>
            </a:r>
            <a:endParaRPr kumimoji="1" lang="en-US" altLang="ja-JP" dirty="0"/>
          </a:p>
          <a:p>
            <a:r>
              <a:rPr lang="en-US" altLang="ja-JP" dirty="0"/>
              <a:t>→</a:t>
            </a:r>
            <a:r>
              <a:rPr lang="ja-JP" altLang="en-US" dirty="0"/>
              <a:t>　各温度でのエネルギー平均</a:t>
            </a:r>
            <a:r>
              <a:rPr lang="en-US" altLang="ja-JP" dirty="0"/>
              <a:t>(</a:t>
            </a:r>
            <a:r>
              <a:rPr lang="ja-JP" altLang="en-US" dirty="0"/>
              <a:t>すでにやってる</a:t>
            </a:r>
            <a:r>
              <a:rPr lang="en-US" altLang="ja-JP" dirty="0"/>
              <a:t>)</a:t>
            </a:r>
            <a:endParaRPr kumimoji="1" lang="ja-JP" altLang="en-US" dirty="0"/>
          </a:p>
        </p:txBody>
      </p:sp>
    </p:spTree>
    <p:extLst>
      <p:ext uri="{BB962C8B-B14F-4D97-AF65-F5344CB8AC3E}">
        <p14:creationId xmlns:p14="http://schemas.microsoft.com/office/powerpoint/2010/main" val="2183634686"/>
      </p:ext>
    </p:extLst>
  </p:cSld>
  <p:clrMapOvr>
    <a:masterClrMapping/>
  </p:clrMapOvr>
  <p:transition advTm="86125"/>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Rectangle 2"/>
          <p:cNvSpPr>
            <a:spLocks noGrp="1" noChangeArrowheads="1"/>
          </p:cNvSpPr>
          <p:nvPr>
            <p:ph type="title"/>
          </p:nvPr>
        </p:nvSpPr>
        <p:spPr/>
        <p:txBody>
          <a:bodyPr/>
          <a:lstStyle/>
          <a:p>
            <a:pPr eaLnBrk="1" hangingPunct="1"/>
            <a:r>
              <a:rPr lang="ja-JP" altLang="en-US" sz="3600">
                <a:latin typeface="Garamond" charset="0"/>
                <a:ea typeface="ＭＳ Ｐゴシック" charset="0"/>
                <a:cs typeface="ＭＳ Ｐゴシック" charset="0"/>
              </a:rPr>
              <a:t>レプリカ交換モンテカルロ法のイメージ</a:t>
            </a:r>
          </a:p>
        </p:txBody>
      </p:sp>
      <p:sp>
        <p:nvSpPr>
          <p:cNvPr id="185348" name="AutoShape 4"/>
          <p:cNvSpPr>
            <a:spLocks noChangeArrowheads="1"/>
          </p:cNvSpPr>
          <p:nvPr/>
        </p:nvSpPr>
        <p:spPr bwMode="auto">
          <a:xfrm>
            <a:off x="7645402" y="44481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49" name="AutoShape 5"/>
          <p:cNvSpPr>
            <a:spLocks noChangeArrowheads="1"/>
          </p:cNvSpPr>
          <p:nvPr/>
        </p:nvSpPr>
        <p:spPr bwMode="auto">
          <a:xfrm>
            <a:off x="7640638" y="2720976"/>
            <a:ext cx="792162"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0" name="AutoShape 6"/>
          <p:cNvSpPr>
            <a:spLocks noChangeArrowheads="1"/>
          </p:cNvSpPr>
          <p:nvPr/>
        </p:nvSpPr>
        <p:spPr bwMode="auto">
          <a:xfrm>
            <a:off x="6410327" y="35845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1" name="AutoShape 7"/>
          <p:cNvSpPr>
            <a:spLocks noChangeArrowheads="1"/>
          </p:cNvSpPr>
          <p:nvPr/>
        </p:nvSpPr>
        <p:spPr bwMode="auto">
          <a:xfrm>
            <a:off x="5197477" y="44481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2" name="AutoShape 8"/>
          <p:cNvSpPr>
            <a:spLocks noChangeArrowheads="1"/>
          </p:cNvSpPr>
          <p:nvPr/>
        </p:nvSpPr>
        <p:spPr bwMode="auto">
          <a:xfrm>
            <a:off x="5192713" y="2720976"/>
            <a:ext cx="792162"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3" name="AutoShape 9"/>
          <p:cNvSpPr>
            <a:spLocks noChangeArrowheads="1"/>
          </p:cNvSpPr>
          <p:nvPr/>
        </p:nvSpPr>
        <p:spPr bwMode="auto">
          <a:xfrm>
            <a:off x="3962402" y="35845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4" name="AutoShape 10"/>
          <p:cNvSpPr>
            <a:spLocks noChangeArrowheads="1"/>
          </p:cNvSpPr>
          <p:nvPr/>
        </p:nvSpPr>
        <p:spPr bwMode="auto">
          <a:xfrm>
            <a:off x="2749552" y="4448176"/>
            <a:ext cx="792163"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5" name="AutoShape 11"/>
          <p:cNvSpPr>
            <a:spLocks noChangeArrowheads="1"/>
          </p:cNvSpPr>
          <p:nvPr/>
        </p:nvSpPr>
        <p:spPr bwMode="auto">
          <a:xfrm>
            <a:off x="2744788" y="2720976"/>
            <a:ext cx="792162" cy="1655763"/>
          </a:xfrm>
          <a:prstGeom prst="roundRect">
            <a:avLst>
              <a:gd name="adj" fmla="val 16667"/>
            </a:avLst>
          </a:prstGeom>
          <a:solidFill>
            <a:schemeClr val="bg1"/>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6" name="AutoShape 12"/>
          <p:cNvSpPr>
            <a:spLocks noChangeArrowheads="1"/>
          </p:cNvSpPr>
          <p:nvPr/>
        </p:nvSpPr>
        <p:spPr bwMode="auto">
          <a:xfrm>
            <a:off x="1431925" y="5300663"/>
            <a:ext cx="7056438" cy="792163"/>
          </a:xfrm>
          <a:prstGeom prst="roundRect">
            <a:avLst>
              <a:gd name="adj" fmla="val 16667"/>
            </a:avLst>
          </a:prstGeom>
          <a:solidFill>
            <a:srgbClr val="FF9900"/>
          </a:solidFill>
          <a:ln w="9525">
            <a:solidFill>
              <a:schemeClr val="tx1"/>
            </a:solidFill>
            <a:round/>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92181" name="Text Box 13"/>
          <p:cNvSpPr txBox="1">
            <a:spLocks noChangeArrowheads="1"/>
          </p:cNvSpPr>
          <p:nvPr/>
        </p:nvSpPr>
        <p:spPr bwMode="auto">
          <a:xfrm>
            <a:off x="873126" y="2287588"/>
            <a:ext cx="35434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en-US" altLang="ja-JP" b="0">
                <a:solidFill>
                  <a:prstClr val="black"/>
                </a:solidFill>
                <a:latin typeface="Tahoma" charset="0"/>
              </a:rPr>
              <a:t>&lt;</a:t>
            </a:r>
            <a:r>
              <a:rPr lang="ja-JP" altLang="en-US" b="0">
                <a:solidFill>
                  <a:prstClr val="black"/>
                </a:solidFill>
                <a:latin typeface="Tahoma" charset="0"/>
              </a:rPr>
              <a:t>レプリカ交換モンテカルロ法</a:t>
            </a:r>
            <a:r>
              <a:rPr lang="en-US" altLang="ja-JP" b="0">
                <a:solidFill>
                  <a:prstClr val="black"/>
                </a:solidFill>
                <a:latin typeface="Tahoma" charset="0"/>
              </a:rPr>
              <a:t>&gt;</a:t>
            </a:r>
          </a:p>
        </p:txBody>
      </p:sp>
      <p:sp>
        <p:nvSpPr>
          <p:cNvPr id="185358" name="Rectangle 14"/>
          <p:cNvSpPr>
            <a:spLocks noChangeArrowheads="1"/>
          </p:cNvSpPr>
          <p:nvPr/>
        </p:nvSpPr>
        <p:spPr bwMode="auto">
          <a:xfrm>
            <a:off x="1589090" y="156845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59" name="Rectangle 15"/>
          <p:cNvSpPr>
            <a:spLocks noChangeArrowheads="1"/>
          </p:cNvSpPr>
          <p:nvPr/>
        </p:nvSpPr>
        <p:spPr bwMode="auto">
          <a:xfrm>
            <a:off x="2811465" y="156845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0" name="Rectangle 16"/>
          <p:cNvSpPr>
            <a:spLocks noChangeArrowheads="1"/>
          </p:cNvSpPr>
          <p:nvPr/>
        </p:nvSpPr>
        <p:spPr bwMode="auto">
          <a:xfrm>
            <a:off x="4035425" y="1568451"/>
            <a:ext cx="649288"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1" name="Rectangle 17"/>
          <p:cNvSpPr>
            <a:spLocks noChangeArrowheads="1"/>
          </p:cNvSpPr>
          <p:nvPr/>
        </p:nvSpPr>
        <p:spPr bwMode="auto">
          <a:xfrm>
            <a:off x="5259390" y="156845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2" name="Rectangle 18"/>
          <p:cNvSpPr>
            <a:spLocks noChangeArrowheads="1"/>
          </p:cNvSpPr>
          <p:nvPr/>
        </p:nvSpPr>
        <p:spPr bwMode="auto">
          <a:xfrm>
            <a:off x="6483350" y="1568451"/>
            <a:ext cx="649288"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3" name="Rectangle 19"/>
          <p:cNvSpPr>
            <a:spLocks noChangeArrowheads="1"/>
          </p:cNvSpPr>
          <p:nvPr/>
        </p:nvSpPr>
        <p:spPr bwMode="auto">
          <a:xfrm>
            <a:off x="7707315" y="156845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64" name="Line 20"/>
          <p:cNvSpPr>
            <a:spLocks noChangeShapeType="1"/>
          </p:cNvSpPr>
          <p:nvPr/>
        </p:nvSpPr>
        <p:spPr bwMode="auto">
          <a:xfrm>
            <a:off x="2308225"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65" name="Line 21"/>
          <p:cNvSpPr>
            <a:spLocks noChangeShapeType="1"/>
          </p:cNvSpPr>
          <p:nvPr/>
        </p:nvSpPr>
        <p:spPr bwMode="auto">
          <a:xfrm>
            <a:off x="3532188"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66" name="Line 22"/>
          <p:cNvSpPr>
            <a:spLocks noChangeShapeType="1"/>
          </p:cNvSpPr>
          <p:nvPr/>
        </p:nvSpPr>
        <p:spPr bwMode="auto">
          <a:xfrm>
            <a:off x="4757738"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67" name="Line 23"/>
          <p:cNvSpPr>
            <a:spLocks noChangeShapeType="1"/>
          </p:cNvSpPr>
          <p:nvPr/>
        </p:nvSpPr>
        <p:spPr bwMode="auto">
          <a:xfrm>
            <a:off x="5981700"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68" name="Line 24"/>
          <p:cNvSpPr>
            <a:spLocks noChangeShapeType="1"/>
          </p:cNvSpPr>
          <p:nvPr/>
        </p:nvSpPr>
        <p:spPr bwMode="auto">
          <a:xfrm>
            <a:off x="7205663" y="19272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graphicFrame>
        <p:nvGraphicFramePr>
          <p:cNvPr id="185369" name="Object 25"/>
          <p:cNvGraphicFramePr>
            <a:graphicFrameLocks noChangeAspect="1"/>
          </p:cNvGraphicFramePr>
          <p:nvPr/>
        </p:nvGraphicFramePr>
        <p:xfrm>
          <a:off x="611188" y="1654177"/>
          <a:ext cx="855662" cy="479425"/>
        </p:xfrm>
        <a:graphic>
          <a:graphicData uri="http://schemas.openxmlformats.org/presentationml/2006/ole">
            <mc:AlternateContent xmlns:mc="http://schemas.openxmlformats.org/markup-compatibility/2006">
              <mc:Choice xmlns:v="urn:schemas-microsoft-com:vml" Requires="v">
                <p:oleObj name="数式" r:id="rId3" imgW="393700" imgH="215900" progId="Equation.3">
                  <p:embed/>
                </p:oleObj>
              </mc:Choice>
              <mc:Fallback>
                <p:oleObj name="数式" r:id="rId3" imgW="393700" imgH="215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654177"/>
                        <a:ext cx="855662" cy="4794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85370" name="Rectangle 26"/>
          <p:cNvSpPr>
            <a:spLocks noChangeArrowheads="1"/>
          </p:cNvSpPr>
          <p:nvPr/>
        </p:nvSpPr>
        <p:spPr bwMode="auto">
          <a:xfrm>
            <a:off x="1589090" y="538480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1" name="Rectangle 27"/>
          <p:cNvSpPr>
            <a:spLocks noChangeArrowheads="1"/>
          </p:cNvSpPr>
          <p:nvPr/>
        </p:nvSpPr>
        <p:spPr bwMode="auto">
          <a:xfrm>
            <a:off x="2811465" y="5384801"/>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2" name="Rectangle 28"/>
          <p:cNvSpPr>
            <a:spLocks noChangeArrowheads="1"/>
          </p:cNvSpPr>
          <p:nvPr/>
        </p:nvSpPr>
        <p:spPr bwMode="auto">
          <a:xfrm>
            <a:off x="1589090" y="4519614"/>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3" name="Rectangle 29"/>
          <p:cNvSpPr>
            <a:spLocks noChangeArrowheads="1"/>
          </p:cNvSpPr>
          <p:nvPr/>
        </p:nvSpPr>
        <p:spPr bwMode="auto">
          <a:xfrm>
            <a:off x="2811465" y="4519614"/>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4" name="Rectangle 30"/>
          <p:cNvSpPr>
            <a:spLocks noChangeArrowheads="1"/>
          </p:cNvSpPr>
          <p:nvPr/>
        </p:nvSpPr>
        <p:spPr bwMode="auto">
          <a:xfrm>
            <a:off x="4035425" y="5384801"/>
            <a:ext cx="649288"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5" name="Rectangle 31"/>
          <p:cNvSpPr>
            <a:spLocks noChangeArrowheads="1"/>
          </p:cNvSpPr>
          <p:nvPr/>
        </p:nvSpPr>
        <p:spPr bwMode="auto">
          <a:xfrm>
            <a:off x="1589090" y="36560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6" name="Rectangle 32"/>
          <p:cNvSpPr>
            <a:spLocks noChangeArrowheads="1"/>
          </p:cNvSpPr>
          <p:nvPr/>
        </p:nvSpPr>
        <p:spPr bwMode="auto">
          <a:xfrm>
            <a:off x="2811465" y="36560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7" name="Rectangle 33"/>
          <p:cNvSpPr>
            <a:spLocks noChangeArrowheads="1"/>
          </p:cNvSpPr>
          <p:nvPr/>
        </p:nvSpPr>
        <p:spPr bwMode="auto">
          <a:xfrm>
            <a:off x="1589090" y="2792414"/>
            <a:ext cx="649287"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8" name="Rectangle 34"/>
          <p:cNvSpPr>
            <a:spLocks noChangeArrowheads="1"/>
          </p:cNvSpPr>
          <p:nvPr/>
        </p:nvSpPr>
        <p:spPr bwMode="auto">
          <a:xfrm>
            <a:off x="2811465" y="2792414"/>
            <a:ext cx="649287"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79" name="Rectangle 35"/>
          <p:cNvSpPr>
            <a:spLocks noChangeArrowheads="1"/>
          </p:cNvSpPr>
          <p:nvPr/>
        </p:nvSpPr>
        <p:spPr bwMode="auto">
          <a:xfrm>
            <a:off x="4035425" y="2792414"/>
            <a:ext cx="649288"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0" name="Rectangle 36"/>
          <p:cNvSpPr>
            <a:spLocks noChangeArrowheads="1"/>
          </p:cNvSpPr>
          <p:nvPr/>
        </p:nvSpPr>
        <p:spPr bwMode="auto">
          <a:xfrm>
            <a:off x="4037015" y="4519614"/>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1" name="Rectangle 37"/>
          <p:cNvSpPr>
            <a:spLocks noChangeArrowheads="1"/>
          </p:cNvSpPr>
          <p:nvPr/>
        </p:nvSpPr>
        <p:spPr bwMode="auto">
          <a:xfrm>
            <a:off x="4037015" y="36560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2" name="Rectangle 38"/>
          <p:cNvSpPr>
            <a:spLocks noChangeArrowheads="1"/>
          </p:cNvSpPr>
          <p:nvPr/>
        </p:nvSpPr>
        <p:spPr bwMode="auto">
          <a:xfrm>
            <a:off x="5259390" y="3656014"/>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3" name="Rectangle 39"/>
          <p:cNvSpPr>
            <a:spLocks noChangeArrowheads="1"/>
          </p:cNvSpPr>
          <p:nvPr/>
        </p:nvSpPr>
        <p:spPr bwMode="auto">
          <a:xfrm>
            <a:off x="5260975" y="2792414"/>
            <a:ext cx="649288"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4" name="Rectangle 40"/>
          <p:cNvSpPr>
            <a:spLocks noChangeArrowheads="1"/>
          </p:cNvSpPr>
          <p:nvPr/>
        </p:nvSpPr>
        <p:spPr bwMode="auto">
          <a:xfrm>
            <a:off x="5259390" y="45196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5" name="Rectangle 41"/>
          <p:cNvSpPr>
            <a:spLocks noChangeArrowheads="1"/>
          </p:cNvSpPr>
          <p:nvPr/>
        </p:nvSpPr>
        <p:spPr bwMode="auto">
          <a:xfrm>
            <a:off x="5259390" y="5384801"/>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6" name="Rectangle 42"/>
          <p:cNvSpPr>
            <a:spLocks noChangeArrowheads="1"/>
          </p:cNvSpPr>
          <p:nvPr/>
        </p:nvSpPr>
        <p:spPr bwMode="auto">
          <a:xfrm>
            <a:off x="6484940" y="3656014"/>
            <a:ext cx="649287" cy="647700"/>
          </a:xfrm>
          <a:prstGeom prst="rect">
            <a:avLst/>
          </a:prstGeom>
          <a:solidFill>
            <a:srgbClr val="FFFFFF"/>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7" name="Rectangle 43"/>
          <p:cNvSpPr>
            <a:spLocks noChangeArrowheads="1"/>
          </p:cNvSpPr>
          <p:nvPr/>
        </p:nvSpPr>
        <p:spPr bwMode="auto">
          <a:xfrm>
            <a:off x="6484940" y="4521201"/>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8" name="Rectangle 44"/>
          <p:cNvSpPr>
            <a:spLocks noChangeArrowheads="1"/>
          </p:cNvSpPr>
          <p:nvPr/>
        </p:nvSpPr>
        <p:spPr bwMode="auto">
          <a:xfrm>
            <a:off x="6483350" y="2792414"/>
            <a:ext cx="649288"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89" name="Rectangle 45"/>
          <p:cNvSpPr>
            <a:spLocks noChangeArrowheads="1"/>
          </p:cNvSpPr>
          <p:nvPr/>
        </p:nvSpPr>
        <p:spPr bwMode="auto">
          <a:xfrm>
            <a:off x="6484940" y="5384801"/>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0" name="Rectangle 46"/>
          <p:cNvSpPr>
            <a:spLocks noChangeArrowheads="1"/>
          </p:cNvSpPr>
          <p:nvPr/>
        </p:nvSpPr>
        <p:spPr bwMode="auto">
          <a:xfrm>
            <a:off x="7707315" y="4519614"/>
            <a:ext cx="649287" cy="647700"/>
          </a:xfrm>
          <a:prstGeom prst="rect">
            <a:avLst/>
          </a:prstGeom>
          <a:solidFill>
            <a:srgbClr val="66FF66"/>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1" name="Rectangle 47"/>
          <p:cNvSpPr>
            <a:spLocks noChangeArrowheads="1"/>
          </p:cNvSpPr>
          <p:nvPr/>
        </p:nvSpPr>
        <p:spPr bwMode="auto">
          <a:xfrm>
            <a:off x="7707315" y="5383214"/>
            <a:ext cx="649287" cy="647700"/>
          </a:xfrm>
          <a:prstGeom prst="rect">
            <a:avLst/>
          </a:prstGeom>
          <a:solidFill>
            <a:srgbClr val="CCFFCC"/>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2" name="Rectangle 48"/>
          <p:cNvSpPr>
            <a:spLocks noChangeArrowheads="1"/>
          </p:cNvSpPr>
          <p:nvPr/>
        </p:nvSpPr>
        <p:spPr bwMode="auto">
          <a:xfrm>
            <a:off x="7707315" y="2792414"/>
            <a:ext cx="649287" cy="647700"/>
          </a:xfrm>
          <a:prstGeom prst="rect">
            <a:avLst/>
          </a:prstGeom>
          <a:solidFill>
            <a:srgbClr val="008000"/>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3" name="Rectangle 49"/>
          <p:cNvSpPr>
            <a:spLocks noChangeArrowheads="1"/>
          </p:cNvSpPr>
          <p:nvPr/>
        </p:nvSpPr>
        <p:spPr bwMode="auto">
          <a:xfrm>
            <a:off x="7707315" y="3644901"/>
            <a:ext cx="649287" cy="647700"/>
          </a:xfrm>
          <a:prstGeom prst="rect">
            <a:avLst/>
          </a:prstGeom>
          <a:solidFill>
            <a:schemeClr val="bg1"/>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394" name="Line 50"/>
          <p:cNvSpPr>
            <a:spLocks noChangeShapeType="1"/>
          </p:cNvSpPr>
          <p:nvPr/>
        </p:nvSpPr>
        <p:spPr bwMode="auto">
          <a:xfrm>
            <a:off x="2343150"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5" name="Line 51"/>
          <p:cNvSpPr>
            <a:spLocks noChangeShapeType="1"/>
          </p:cNvSpPr>
          <p:nvPr/>
        </p:nvSpPr>
        <p:spPr bwMode="auto">
          <a:xfrm>
            <a:off x="2343150"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6" name="Line 52"/>
          <p:cNvSpPr>
            <a:spLocks noChangeShapeType="1"/>
          </p:cNvSpPr>
          <p:nvPr/>
        </p:nvSpPr>
        <p:spPr bwMode="auto">
          <a:xfrm>
            <a:off x="2343150"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7" name="Line 53"/>
          <p:cNvSpPr>
            <a:spLocks noChangeShapeType="1"/>
          </p:cNvSpPr>
          <p:nvPr/>
        </p:nvSpPr>
        <p:spPr bwMode="auto">
          <a:xfrm>
            <a:off x="2343150"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8" name="Line 54"/>
          <p:cNvSpPr>
            <a:spLocks noChangeShapeType="1"/>
          </p:cNvSpPr>
          <p:nvPr/>
        </p:nvSpPr>
        <p:spPr bwMode="auto">
          <a:xfrm>
            <a:off x="3533775"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399" name="Line 55"/>
          <p:cNvSpPr>
            <a:spLocks noChangeShapeType="1"/>
          </p:cNvSpPr>
          <p:nvPr/>
        </p:nvSpPr>
        <p:spPr bwMode="auto">
          <a:xfrm>
            <a:off x="3533775"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0" name="Line 56"/>
          <p:cNvSpPr>
            <a:spLocks noChangeShapeType="1"/>
          </p:cNvSpPr>
          <p:nvPr/>
        </p:nvSpPr>
        <p:spPr bwMode="auto">
          <a:xfrm>
            <a:off x="3533775"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1" name="Line 57"/>
          <p:cNvSpPr>
            <a:spLocks noChangeShapeType="1"/>
          </p:cNvSpPr>
          <p:nvPr/>
        </p:nvSpPr>
        <p:spPr bwMode="auto">
          <a:xfrm>
            <a:off x="3533775"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2" name="Line 58"/>
          <p:cNvSpPr>
            <a:spLocks noChangeShapeType="1"/>
          </p:cNvSpPr>
          <p:nvPr/>
        </p:nvSpPr>
        <p:spPr bwMode="auto">
          <a:xfrm>
            <a:off x="4757738"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3" name="Line 59"/>
          <p:cNvSpPr>
            <a:spLocks noChangeShapeType="1"/>
          </p:cNvSpPr>
          <p:nvPr/>
        </p:nvSpPr>
        <p:spPr bwMode="auto">
          <a:xfrm>
            <a:off x="4757738"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4" name="Line 60"/>
          <p:cNvSpPr>
            <a:spLocks noChangeShapeType="1"/>
          </p:cNvSpPr>
          <p:nvPr/>
        </p:nvSpPr>
        <p:spPr bwMode="auto">
          <a:xfrm>
            <a:off x="4757738"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5" name="Line 61"/>
          <p:cNvSpPr>
            <a:spLocks noChangeShapeType="1"/>
          </p:cNvSpPr>
          <p:nvPr/>
        </p:nvSpPr>
        <p:spPr bwMode="auto">
          <a:xfrm>
            <a:off x="4757738"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6" name="Line 62"/>
          <p:cNvSpPr>
            <a:spLocks noChangeShapeType="1"/>
          </p:cNvSpPr>
          <p:nvPr/>
        </p:nvSpPr>
        <p:spPr bwMode="auto">
          <a:xfrm>
            <a:off x="5981700"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7" name="Line 63"/>
          <p:cNvSpPr>
            <a:spLocks noChangeShapeType="1"/>
          </p:cNvSpPr>
          <p:nvPr/>
        </p:nvSpPr>
        <p:spPr bwMode="auto">
          <a:xfrm>
            <a:off x="5981700"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8" name="Line 64"/>
          <p:cNvSpPr>
            <a:spLocks noChangeShapeType="1"/>
          </p:cNvSpPr>
          <p:nvPr/>
        </p:nvSpPr>
        <p:spPr bwMode="auto">
          <a:xfrm>
            <a:off x="5981700"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09" name="Line 65"/>
          <p:cNvSpPr>
            <a:spLocks noChangeShapeType="1"/>
          </p:cNvSpPr>
          <p:nvPr/>
        </p:nvSpPr>
        <p:spPr bwMode="auto">
          <a:xfrm>
            <a:off x="5981700"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0" name="Line 66"/>
          <p:cNvSpPr>
            <a:spLocks noChangeShapeType="1"/>
          </p:cNvSpPr>
          <p:nvPr/>
        </p:nvSpPr>
        <p:spPr bwMode="auto">
          <a:xfrm>
            <a:off x="7172325" y="31527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1" name="Line 67"/>
          <p:cNvSpPr>
            <a:spLocks noChangeShapeType="1"/>
          </p:cNvSpPr>
          <p:nvPr/>
        </p:nvSpPr>
        <p:spPr bwMode="auto">
          <a:xfrm>
            <a:off x="7172325" y="40179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2" name="Line 68"/>
          <p:cNvSpPr>
            <a:spLocks noChangeShapeType="1"/>
          </p:cNvSpPr>
          <p:nvPr/>
        </p:nvSpPr>
        <p:spPr bwMode="auto">
          <a:xfrm>
            <a:off x="7172325" y="48815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3" name="Line 69"/>
          <p:cNvSpPr>
            <a:spLocks noChangeShapeType="1"/>
          </p:cNvSpPr>
          <p:nvPr/>
        </p:nvSpPr>
        <p:spPr bwMode="auto">
          <a:xfrm>
            <a:off x="7172325" y="57451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4" name="Line 70"/>
          <p:cNvSpPr>
            <a:spLocks noChangeShapeType="1"/>
          </p:cNvSpPr>
          <p:nvPr/>
        </p:nvSpPr>
        <p:spPr bwMode="auto">
          <a:xfrm>
            <a:off x="3144838" y="4881563"/>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5" name="Line 71"/>
          <p:cNvSpPr>
            <a:spLocks noChangeShapeType="1"/>
          </p:cNvSpPr>
          <p:nvPr/>
        </p:nvSpPr>
        <p:spPr bwMode="auto">
          <a:xfrm>
            <a:off x="4368800" y="3989388"/>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6" name="Line 72"/>
          <p:cNvSpPr>
            <a:spLocks noChangeShapeType="1"/>
          </p:cNvSpPr>
          <p:nvPr/>
        </p:nvSpPr>
        <p:spPr bwMode="auto">
          <a:xfrm>
            <a:off x="5592763" y="4881563"/>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7" name="Line 73"/>
          <p:cNvSpPr>
            <a:spLocks noChangeShapeType="1"/>
          </p:cNvSpPr>
          <p:nvPr/>
        </p:nvSpPr>
        <p:spPr bwMode="auto">
          <a:xfrm>
            <a:off x="5592763" y="3152775"/>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sp>
        <p:nvSpPr>
          <p:cNvPr id="185418" name="Line 74"/>
          <p:cNvSpPr>
            <a:spLocks noChangeShapeType="1"/>
          </p:cNvSpPr>
          <p:nvPr/>
        </p:nvSpPr>
        <p:spPr bwMode="auto">
          <a:xfrm>
            <a:off x="8040688" y="3152775"/>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pPr algn="l"/>
            <a:endParaRPr lang="ja-JP" altLang="en-US" b="0">
              <a:solidFill>
                <a:prstClr val="black"/>
              </a:solidFill>
              <a:ea typeface="ＭＳ Ｐゴシック" charset="0"/>
              <a:cs typeface="ＭＳ Ｐゴシック" charset="0"/>
            </a:endParaRPr>
          </a:p>
        </p:txBody>
      </p:sp>
      <p:graphicFrame>
        <p:nvGraphicFramePr>
          <p:cNvPr id="185419" name="Object 75"/>
          <p:cNvGraphicFramePr>
            <a:graphicFrameLocks noChangeAspect="1"/>
          </p:cNvGraphicFramePr>
          <p:nvPr/>
        </p:nvGraphicFramePr>
        <p:xfrm>
          <a:off x="390525" y="2805113"/>
          <a:ext cx="992188" cy="533400"/>
        </p:xfrm>
        <a:graphic>
          <a:graphicData uri="http://schemas.openxmlformats.org/presentationml/2006/ole">
            <mc:AlternateContent xmlns:mc="http://schemas.openxmlformats.org/markup-compatibility/2006">
              <mc:Choice xmlns:v="urn:schemas-microsoft-com:vml" Requires="v">
                <p:oleObj name="数式" r:id="rId5" imgW="457200" imgH="241300" progId="Equation.3">
                  <p:embed/>
                </p:oleObj>
              </mc:Choice>
              <mc:Fallback>
                <p:oleObj name="数式" r:id="rId5" imgW="4572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525" y="2805113"/>
                        <a:ext cx="992188" cy="5334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85420" name="Object 76"/>
          <p:cNvGraphicFramePr>
            <a:graphicFrameLocks noChangeAspect="1"/>
          </p:cNvGraphicFramePr>
          <p:nvPr/>
        </p:nvGraphicFramePr>
        <p:xfrm>
          <a:off x="361950" y="3725864"/>
          <a:ext cx="1049338" cy="534987"/>
        </p:xfrm>
        <a:graphic>
          <a:graphicData uri="http://schemas.openxmlformats.org/presentationml/2006/ole">
            <mc:AlternateContent xmlns:mc="http://schemas.openxmlformats.org/markup-compatibility/2006">
              <mc:Choice xmlns:v="urn:schemas-microsoft-com:vml" Requires="v">
                <p:oleObj name="数式" r:id="rId7" imgW="469900" imgH="241300" progId="Equation.3">
                  <p:embed/>
                </p:oleObj>
              </mc:Choice>
              <mc:Fallback>
                <p:oleObj name="数式" r:id="rId7" imgW="4699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950" y="3725864"/>
                        <a:ext cx="1049338" cy="53498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85421" name="Object 77"/>
          <p:cNvGraphicFramePr>
            <a:graphicFrameLocks noChangeAspect="1"/>
          </p:cNvGraphicFramePr>
          <p:nvPr/>
        </p:nvGraphicFramePr>
        <p:xfrm>
          <a:off x="363538" y="4591051"/>
          <a:ext cx="1046162" cy="533400"/>
        </p:xfrm>
        <a:graphic>
          <a:graphicData uri="http://schemas.openxmlformats.org/presentationml/2006/ole">
            <mc:AlternateContent xmlns:mc="http://schemas.openxmlformats.org/markup-compatibility/2006">
              <mc:Choice xmlns:v="urn:schemas-microsoft-com:vml" Requires="v">
                <p:oleObj name="数式" r:id="rId9" imgW="469900" imgH="241300" progId="Equation.3">
                  <p:embed/>
                </p:oleObj>
              </mc:Choice>
              <mc:Fallback>
                <p:oleObj name="数式" r:id="rId9" imgW="4699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538" y="4591051"/>
                        <a:ext cx="1046162" cy="5334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85422" name="Object 78"/>
          <p:cNvGraphicFramePr>
            <a:graphicFrameLocks noChangeAspect="1"/>
          </p:cNvGraphicFramePr>
          <p:nvPr/>
        </p:nvGraphicFramePr>
        <p:xfrm>
          <a:off x="349252" y="5454651"/>
          <a:ext cx="1076325" cy="534988"/>
        </p:xfrm>
        <a:graphic>
          <a:graphicData uri="http://schemas.openxmlformats.org/presentationml/2006/ole">
            <mc:AlternateContent xmlns:mc="http://schemas.openxmlformats.org/markup-compatibility/2006">
              <mc:Choice xmlns:v="urn:schemas-microsoft-com:vml" Requires="v">
                <p:oleObj name="数式" r:id="rId11" imgW="495300" imgH="241300" progId="Equation.3">
                  <p:embed/>
                </p:oleObj>
              </mc:Choice>
              <mc:Fallback>
                <p:oleObj name="数式" r:id="rId11" imgW="4953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252" y="5454651"/>
                        <a:ext cx="1076325" cy="53498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85423" name="AutoShape 79"/>
          <p:cNvSpPr>
            <a:spLocks noChangeArrowheads="1"/>
          </p:cNvSpPr>
          <p:nvPr/>
        </p:nvSpPr>
        <p:spPr bwMode="auto">
          <a:xfrm rot="18900000">
            <a:off x="2916238" y="3284539"/>
            <a:ext cx="457200" cy="457200"/>
          </a:xfrm>
          <a:prstGeom prst="star4">
            <a:avLst>
              <a:gd name="adj" fmla="val 5032"/>
            </a:avLst>
          </a:prstGeom>
          <a:solidFill>
            <a:schemeClr val="tx1"/>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424" name="AutoShape 80"/>
          <p:cNvSpPr>
            <a:spLocks noChangeArrowheads="1"/>
          </p:cNvSpPr>
          <p:nvPr/>
        </p:nvSpPr>
        <p:spPr bwMode="auto">
          <a:xfrm rot="18900000">
            <a:off x="7812088" y="5059363"/>
            <a:ext cx="457200" cy="457200"/>
          </a:xfrm>
          <a:prstGeom prst="star4">
            <a:avLst>
              <a:gd name="adj" fmla="val 5032"/>
            </a:avLst>
          </a:prstGeom>
          <a:solidFill>
            <a:schemeClr val="tx1"/>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185425" name="AutoShape 81"/>
          <p:cNvSpPr>
            <a:spLocks noChangeArrowheads="1"/>
          </p:cNvSpPr>
          <p:nvPr/>
        </p:nvSpPr>
        <p:spPr bwMode="auto">
          <a:xfrm rot="18900000">
            <a:off x="6588125" y="4149725"/>
            <a:ext cx="457200" cy="457200"/>
          </a:xfrm>
          <a:prstGeom prst="star4">
            <a:avLst>
              <a:gd name="adj" fmla="val 5032"/>
            </a:avLst>
          </a:prstGeom>
          <a:solidFill>
            <a:schemeClr val="tx1"/>
          </a:solidFill>
          <a:ln w="9525">
            <a:solidFill>
              <a:schemeClr val="tx1"/>
            </a:solidFill>
            <a:miter lim="800000"/>
            <a:headEnd/>
            <a:tailEnd/>
          </a:ln>
        </p:spPr>
        <p:txBody>
          <a:bodyPr wrap="none" anchor="ctr"/>
          <a:lstStyle/>
          <a:p>
            <a:pPr algn="l"/>
            <a:endParaRPr lang="ja-JP" altLang="en-US" b="0">
              <a:solidFill>
                <a:prstClr val="black"/>
              </a:solidFill>
              <a:ea typeface="ＭＳ Ｐゴシック" charset="0"/>
              <a:cs typeface="ＭＳ Ｐゴシック" charset="0"/>
            </a:endParaRPr>
          </a:p>
        </p:txBody>
      </p:sp>
      <p:sp>
        <p:nvSpPr>
          <p:cNvPr id="92245" name="Text Box 82"/>
          <p:cNvSpPr txBox="1">
            <a:spLocks noChangeArrowheads="1"/>
          </p:cNvSpPr>
          <p:nvPr/>
        </p:nvSpPr>
        <p:spPr bwMode="auto">
          <a:xfrm>
            <a:off x="873126" y="1125539"/>
            <a:ext cx="205366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en-US" altLang="ja-JP" b="0">
                <a:solidFill>
                  <a:prstClr val="black"/>
                </a:solidFill>
                <a:latin typeface="Tahoma" charset="0"/>
              </a:rPr>
              <a:t>&lt;</a:t>
            </a:r>
            <a:r>
              <a:rPr lang="ja-JP" altLang="en-US" b="0">
                <a:solidFill>
                  <a:prstClr val="black"/>
                </a:solidFill>
                <a:latin typeface="Tahoma" charset="0"/>
              </a:rPr>
              <a:t>メトロポリス法</a:t>
            </a:r>
            <a:r>
              <a:rPr lang="en-US" altLang="ja-JP" b="0">
                <a:solidFill>
                  <a:prstClr val="black"/>
                </a:solidFill>
                <a:latin typeface="Tahoma" charset="0"/>
              </a:rPr>
              <a:t>&gt;</a:t>
            </a:r>
          </a:p>
        </p:txBody>
      </p:sp>
    </p:spTree>
    <p:custDataLst>
      <p:tags r:id="rId1"/>
    </p:custDataLst>
    <p:extLst>
      <p:ext uri="{BB962C8B-B14F-4D97-AF65-F5344CB8AC3E}">
        <p14:creationId xmlns:p14="http://schemas.microsoft.com/office/powerpoint/2010/main" val="1328874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5" name="図 16" descr="result00_071_0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7877" y="3717032"/>
            <a:ext cx="3286125" cy="2300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76" name="図 15" descr="result00_071_0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7825" y="3731321"/>
            <a:ext cx="3225800" cy="225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7" name="タイトル 1"/>
          <p:cNvSpPr>
            <a:spLocks noGrp="1"/>
          </p:cNvSpPr>
          <p:nvPr>
            <p:ph type="title"/>
          </p:nvPr>
        </p:nvSpPr>
        <p:spPr>
          <a:xfrm>
            <a:off x="467544" y="-171400"/>
            <a:ext cx="8229600" cy="1143000"/>
          </a:xfrm>
        </p:spPr>
        <p:txBody>
          <a:bodyPr/>
          <a:lstStyle/>
          <a:p>
            <a:r>
              <a:rPr lang="en-US" altLang="en-US" sz="3600" dirty="0">
                <a:latin typeface="Garamond" charset="0"/>
                <a:ea typeface="ＭＳ Ｐゴシック" charset="0"/>
                <a:cs typeface="ＭＳ Ｐゴシック" charset="0"/>
              </a:rPr>
              <a:t>問題1 </a:t>
            </a:r>
            <a:r>
              <a:rPr lang="ja-JP" altLang="en-US" sz="3600" dirty="0">
                <a:latin typeface="Garamond" charset="0"/>
                <a:ea typeface="ＭＳ Ｐゴシック" charset="0"/>
                <a:cs typeface="ＭＳ Ｐゴシック" charset="0"/>
              </a:rPr>
              <a:t>マルチピークスペクトル</a:t>
            </a:r>
            <a:r>
              <a:rPr lang="en-US" altLang="en-US" sz="3600" dirty="0">
                <a:latin typeface="Garamond" charset="0"/>
                <a:ea typeface="ＭＳ Ｐゴシック" charset="0"/>
                <a:cs typeface="ＭＳ Ｐゴシック" charset="0"/>
              </a:rPr>
              <a:t>の</a:t>
            </a:r>
            <a:r>
              <a:rPr lang="ja-JP" altLang="en-US" sz="3600" dirty="0">
                <a:latin typeface="Garamond" charset="0"/>
                <a:ea typeface="ＭＳ Ｐゴシック" charset="0"/>
                <a:cs typeface="ＭＳ Ｐゴシック" charset="0"/>
              </a:rPr>
              <a:t>最適</a:t>
            </a:r>
            <a:r>
              <a:rPr lang="en-US" altLang="en-US" sz="3600" dirty="0">
                <a:latin typeface="Garamond" charset="0"/>
                <a:ea typeface="ＭＳ Ｐゴシック" charset="0"/>
                <a:cs typeface="ＭＳ Ｐゴシック" charset="0"/>
              </a:rPr>
              <a:t>分解</a:t>
            </a:r>
            <a:endParaRPr lang="ja-JP" altLang="en-US" sz="3600" dirty="0">
              <a:latin typeface="Garamond" charset="0"/>
              <a:ea typeface="ＭＳ Ｐゴシック" charset="0"/>
              <a:cs typeface="ＭＳ Ｐゴシック" charset="0"/>
            </a:endParaRPr>
          </a:p>
        </p:txBody>
      </p:sp>
      <p:pic>
        <p:nvPicPr>
          <p:cNvPr id="109579" name="図 14" descr="result00_071_0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731318"/>
            <a:ext cx="3163888" cy="2214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81" name="図 6" descr="free_energy.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54180" y="620688"/>
            <a:ext cx="3600646" cy="2520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円/楕円 20"/>
          <p:cNvSpPr/>
          <p:nvPr/>
        </p:nvSpPr>
        <p:spPr>
          <a:xfrm>
            <a:off x="6228184" y="2786634"/>
            <a:ext cx="456407" cy="426342"/>
          </a:xfrm>
          <a:prstGeom prst="ellipse">
            <a:avLst/>
          </a:prstGeom>
          <a:noFill/>
          <a:ln w="762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aphicFrame>
        <p:nvGraphicFramePr>
          <p:cNvPr id="109573" name="Object 5"/>
          <p:cNvGraphicFramePr>
            <a:graphicFrameLocks noChangeAspect="1"/>
          </p:cNvGraphicFramePr>
          <p:nvPr>
            <p:extLst>
              <p:ext uri="{D42A27DB-BD31-4B8C-83A1-F6EECF244321}">
                <p14:modId xmlns:p14="http://schemas.microsoft.com/office/powerpoint/2010/main" val="4209790494"/>
              </p:ext>
            </p:extLst>
          </p:nvPr>
        </p:nvGraphicFramePr>
        <p:xfrm>
          <a:off x="8388424" y="2492896"/>
          <a:ext cx="300038" cy="304800"/>
        </p:xfrm>
        <a:graphic>
          <a:graphicData uri="http://schemas.openxmlformats.org/presentationml/2006/ole">
            <mc:AlternateContent xmlns:mc="http://schemas.openxmlformats.org/markup-compatibility/2006">
              <mc:Choice xmlns:v="urn:schemas-microsoft-com:vml" Requires="v">
                <p:oleObj name="数式" r:id="rId6" imgW="164880" imgH="164880" progId="Equation.3">
                  <p:embed/>
                </p:oleObj>
              </mc:Choice>
              <mc:Fallback>
                <p:oleObj name="数式" r:id="rId6" imgW="164880" imgH="164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8424" y="2492896"/>
                        <a:ext cx="300038" cy="3048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9574" name="Object 6"/>
          <p:cNvGraphicFramePr>
            <a:graphicFrameLocks noChangeAspect="1"/>
          </p:cNvGraphicFramePr>
          <p:nvPr>
            <p:extLst>
              <p:ext uri="{D42A27DB-BD31-4B8C-83A1-F6EECF244321}">
                <p14:modId xmlns:p14="http://schemas.microsoft.com/office/powerpoint/2010/main" val="248644403"/>
              </p:ext>
            </p:extLst>
          </p:nvPr>
        </p:nvGraphicFramePr>
        <p:xfrm>
          <a:off x="5461000" y="1946484"/>
          <a:ext cx="254000" cy="234951"/>
        </p:xfrm>
        <a:graphic>
          <a:graphicData uri="http://schemas.openxmlformats.org/presentationml/2006/ole">
            <mc:AlternateContent xmlns:mc="http://schemas.openxmlformats.org/markup-compatibility/2006">
              <mc:Choice xmlns:v="urn:schemas-microsoft-com:vml" Requires="v">
                <p:oleObj name="数式" r:id="rId8" imgW="139700" imgH="127000" progId="Equation.3">
                  <p:embed/>
                </p:oleObj>
              </mc:Choice>
              <mc:Fallback>
                <p:oleObj name="数式" r:id="rId8" imgW="139700" imgH="127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1000" y="1946484"/>
                        <a:ext cx="254000" cy="234951"/>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5" name="テキスト ボックス 4"/>
          <p:cNvSpPr txBox="1">
            <a:spLocks noChangeArrowheads="1"/>
          </p:cNvSpPr>
          <p:nvPr/>
        </p:nvSpPr>
        <p:spPr bwMode="auto">
          <a:xfrm>
            <a:off x="4427984" y="3068960"/>
            <a:ext cx="4536504" cy="830997"/>
          </a:xfrm>
          <a:prstGeom prst="rect">
            <a:avLst/>
          </a:prstGeom>
          <a:noFill/>
          <a:ln w="25400">
            <a:noFill/>
            <a:miter lim="800000"/>
            <a:headEnd/>
            <a:tailEnd/>
          </a:ln>
        </p:spPr>
        <p:txBody>
          <a:bodyPr wrap="square">
            <a:spAutoFit/>
          </a:bodyPr>
          <a:lstStyle/>
          <a:p>
            <a:pPr algn="l" fontAlgn="auto">
              <a:spcBef>
                <a:spcPts val="0"/>
              </a:spcBef>
              <a:spcAft>
                <a:spcPts val="0"/>
              </a:spcAft>
            </a:pPr>
            <a:r>
              <a:rPr lang="ja-JP" altLang="en-US" sz="2400" b="0" dirty="0">
                <a:solidFill>
                  <a:prstClr val="black"/>
                </a:solidFill>
                <a:latin typeface="ＭＳ Ｐゴシック" pitchFamily="50" charset="-128"/>
                <a:ea typeface="ＭＳ Ｐゴシック"/>
              </a:rPr>
              <a:t>最適な</a:t>
            </a:r>
            <a:r>
              <a:rPr lang="en-US" altLang="ja-JP" sz="2400" b="0" i="1" dirty="0">
                <a:solidFill>
                  <a:prstClr val="black"/>
                </a:solidFill>
                <a:latin typeface="Times" charset="0"/>
                <a:ea typeface="ＭＳ Ｐゴシック"/>
              </a:rPr>
              <a:t>K </a:t>
            </a:r>
            <a:r>
              <a:rPr lang="ja-JP" altLang="en-US" sz="2400" b="0" dirty="0">
                <a:solidFill>
                  <a:prstClr val="black"/>
                </a:solidFill>
                <a:latin typeface="ＭＳ Ｐゴシック" pitchFamily="50" charset="-128"/>
                <a:ea typeface="ＭＳ Ｐゴシック"/>
              </a:rPr>
              <a:t>をデータだけから決める</a:t>
            </a:r>
            <a:endParaRPr lang="en-US" altLang="ja-JP" sz="2400" b="0" dirty="0">
              <a:solidFill>
                <a:prstClr val="black"/>
              </a:solidFill>
              <a:latin typeface="ＭＳ Ｐゴシック" pitchFamily="50" charset="-128"/>
              <a:ea typeface="ＭＳ Ｐゴシック"/>
            </a:endParaRPr>
          </a:p>
          <a:p>
            <a:pPr algn="l" fontAlgn="auto">
              <a:spcBef>
                <a:spcPts val="0"/>
              </a:spcBef>
              <a:spcAft>
                <a:spcPts val="0"/>
              </a:spcAft>
            </a:pPr>
            <a:r>
              <a:rPr lang="ja-JP" altLang="en-US" sz="2400" b="0" dirty="0">
                <a:solidFill>
                  <a:prstClr val="black"/>
                </a:solidFill>
                <a:latin typeface="ＭＳ Ｐゴシック" pitchFamily="50" charset="-128"/>
                <a:ea typeface="ＭＳ Ｐゴシック"/>
              </a:rPr>
              <a:t>自由エネルギー最小化</a:t>
            </a:r>
            <a:endParaRPr lang="en-US" altLang="ja-JP" sz="2400" b="0" dirty="0">
              <a:solidFill>
                <a:prstClr val="black"/>
              </a:solidFill>
              <a:latin typeface="ＭＳ Ｐゴシック" pitchFamily="50" charset="-128"/>
              <a:ea typeface="ＭＳ Ｐゴシック"/>
            </a:endParaRPr>
          </a:p>
        </p:txBody>
      </p:sp>
      <p:pic>
        <p:nvPicPr>
          <p:cNvPr id="16" name="図 25" descr="data02_1.png"/>
          <p:cNvPicPr>
            <a:picLocks noChangeAspect="1"/>
          </p:cNvPicPr>
          <p:nvPr/>
        </p:nvPicPr>
        <p:blipFill>
          <a:blip r:embed="rId10" cstate="print"/>
          <a:srcRect/>
          <a:stretch>
            <a:fillRect/>
          </a:stretch>
        </p:blipFill>
        <p:spPr bwMode="auto">
          <a:xfrm>
            <a:off x="0" y="742178"/>
            <a:ext cx="4146923" cy="2902846"/>
          </a:xfrm>
          <a:prstGeom prst="rect">
            <a:avLst/>
          </a:prstGeom>
          <a:noFill/>
          <a:ln w="9525">
            <a:noFill/>
            <a:miter lim="800000"/>
            <a:headEnd/>
            <a:tailEnd/>
          </a:ln>
        </p:spPr>
      </p:pic>
      <p:graphicFrame>
        <p:nvGraphicFramePr>
          <p:cNvPr id="109572" name="Object 5"/>
          <p:cNvGraphicFramePr>
            <a:graphicFrameLocks noChangeAspect="1"/>
          </p:cNvGraphicFramePr>
          <p:nvPr>
            <p:extLst>
              <p:ext uri="{D42A27DB-BD31-4B8C-83A1-F6EECF244321}">
                <p14:modId xmlns:p14="http://schemas.microsoft.com/office/powerpoint/2010/main" val="807253896"/>
              </p:ext>
            </p:extLst>
          </p:nvPr>
        </p:nvGraphicFramePr>
        <p:xfrm>
          <a:off x="683568" y="4216052"/>
          <a:ext cx="839788" cy="357188"/>
        </p:xfrm>
        <a:graphic>
          <a:graphicData uri="http://schemas.openxmlformats.org/presentationml/2006/ole">
            <mc:AlternateContent xmlns:mc="http://schemas.openxmlformats.org/markup-compatibility/2006">
              <mc:Choice xmlns:v="urn:schemas-microsoft-com:vml" Requires="v">
                <p:oleObj name="数式" r:id="rId11" imgW="393480" imgH="164880" progId="Equation.3">
                  <p:embed/>
                </p:oleObj>
              </mc:Choice>
              <mc:Fallback>
                <p:oleObj name="数式" r:id="rId11" imgW="393480" imgH="16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568" y="4216052"/>
                        <a:ext cx="839788" cy="357188"/>
                      </a:xfrm>
                      <a:prstGeom prst="rect">
                        <a:avLst/>
                      </a:prstGeom>
                      <a:noFill/>
                    </p:spPr>
                  </p:pic>
                </p:oleObj>
              </mc:Fallback>
            </mc:AlternateContent>
          </a:graphicData>
        </a:graphic>
      </p:graphicFrame>
      <p:graphicFrame>
        <p:nvGraphicFramePr>
          <p:cNvPr id="109571" name="Object 4"/>
          <p:cNvGraphicFramePr>
            <a:graphicFrameLocks noChangeAspect="1"/>
          </p:cNvGraphicFramePr>
          <p:nvPr>
            <p:extLst>
              <p:ext uri="{D42A27DB-BD31-4B8C-83A1-F6EECF244321}">
                <p14:modId xmlns:p14="http://schemas.microsoft.com/office/powerpoint/2010/main" val="3760333898"/>
              </p:ext>
            </p:extLst>
          </p:nvPr>
        </p:nvGraphicFramePr>
        <p:xfrm>
          <a:off x="3563888" y="4216052"/>
          <a:ext cx="839787" cy="384175"/>
        </p:xfrm>
        <a:graphic>
          <a:graphicData uri="http://schemas.openxmlformats.org/presentationml/2006/ole">
            <mc:AlternateContent xmlns:mc="http://schemas.openxmlformats.org/markup-compatibility/2006">
              <mc:Choice xmlns:v="urn:schemas-microsoft-com:vml" Requires="v">
                <p:oleObj name="数式" r:id="rId13" imgW="393480" imgH="177480" progId="Equation.3">
                  <p:embed/>
                </p:oleObj>
              </mc:Choice>
              <mc:Fallback>
                <p:oleObj name="数式" r:id="rId13" imgW="39348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888" y="4216052"/>
                        <a:ext cx="839787" cy="3841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9570" name="Object 3"/>
          <p:cNvGraphicFramePr>
            <a:graphicFrameLocks noChangeAspect="1"/>
          </p:cNvGraphicFramePr>
          <p:nvPr>
            <p:extLst>
              <p:ext uri="{D42A27DB-BD31-4B8C-83A1-F6EECF244321}">
                <p14:modId xmlns:p14="http://schemas.microsoft.com/office/powerpoint/2010/main" val="269477980"/>
              </p:ext>
            </p:extLst>
          </p:nvPr>
        </p:nvGraphicFramePr>
        <p:xfrm>
          <a:off x="6516216" y="4216052"/>
          <a:ext cx="839788" cy="357188"/>
        </p:xfrm>
        <a:graphic>
          <a:graphicData uri="http://schemas.openxmlformats.org/presentationml/2006/ole">
            <mc:AlternateContent xmlns:mc="http://schemas.openxmlformats.org/markup-compatibility/2006">
              <mc:Choice xmlns:v="urn:schemas-microsoft-com:vml" Requires="v">
                <p:oleObj name="Equation" r:id="rId15" imgW="393480" imgH="164880" progId="Equation.3">
                  <p:embed/>
                </p:oleObj>
              </mc:Choice>
              <mc:Fallback>
                <p:oleObj name="Equation" r:id="rId15" imgW="393480" imgH="1648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6216" y="4216052"/>
                        <a:ext cx="839788" cy="3571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7" name="円/楕円 16"/>
          <p:cNvSpPr/>
          <p:nvPr/>
        </p:nvSpPr>
        <p:spPr>
          <a:xfrm>
            <a:off x="3491880" y="4158134"/>
            <a:ext cx="1096095" cy="489966"/>
          </a:xfrm>
          <a:prstGeom prst="ellipse">
            <a:avLst/>
          </a:prstGeom>
          <a:noFill/>
          <a:ln w="762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 name="正方形/長方形 1"/>
          <p:cNvSpPr/>
          <p:nvPr/>
        </p:nvSpPr>
        <p:spPr>
          <a:xfrm>
            <a:off x="138306" y="5910371"/>
            <a:ext cx="8826182" cy="830997"/>
          </a:xfrm>
          <a:prstGeom prst="rect">
            <a:avLst/>
          </a:prstGeom>
        </p:spPr>
        <p:txBody>
          <a:bodyPr wrap="square">
            <a:spAutoFit/>
          </a:bodyPr>
          <a:lstStyle/>
          <a:p>
            <a:r>
              <a:rPr lang="en-US" altLang="ja-JP" sz="2400" b="0" dirty="0">
                <a:solidFill>
                  <a:prstClr val="black"/>
                </a:solidFill>
                <a:latin typeface="Times"/>
                <a:ea typeface="ＭＳ Ｐゴシック"/>
                <a:cs typeface="Times"/>
              </a:rPr>
              <a:t>Nagata, Sugita and Okada, Bayesian spectral </a:t>
            </a:r>
            <a:r>
              <a:rPr lang="en-US" altLang="ja-JP" sz="2400" b="0" dirty="0" err="1">
                <a:solidFill>
                  <a:prstClr val="black"/>
                </a:solidFill>
                <a:latin typeface="Times"/>
                <a:ea typeface="ＭＳ Ｐゴシック"/>
                <a:cs typeface="Times"/>
              </a:rPr>
              <a:t>deconvolution</a:t>
            </a:r>
            <a:r>
              <a:rPr lang="en-US" altLang="ja-JP" sz="2400" b="0" dirty="0">
                <a:solidFill>
                  <a:prstClr val="black"/>
                </a:solidFill>
                <a:latin typeface="Times"/>
                <a:ea typeface="ＭＳ Ｐゴシック"/>
                <a:cs typeface="Times"/>
              </a:rPr>
              <a:t> with the exchange Monte Carlo method, </a:t>
            </a:r>
            <a:r>
              <a:rPr lang="en-US" altLang="ja-JP" sz="2400" b="0" i="1" dirty="0">
                <a:solidFill>
                  <a:prstClr val="black"/>
                </a:solidFill>
                <a:latin typeface="Times"/>
                <a:ea typeface="ＭＳ Ｐゴシック"/>
                <a:cs typeface="Times"/>
              </a:rPr>
              <a:t>Neural Network</a:t>
            </a:r>
            <a:r>
              <a:rPr lang="en-US" altLang="ja-JP" sz="2400" b="0" dirty="0">
                <a:solidFill>
                  <a:prstClr val="black"/>
                </a:solidFill>
                <a:latin typeface="Times"/>
                <a:ea typeface="ＭＳ Ｐゴシック"/>
                <a:cs typeface="Times"/>
              </a:rPr>
              <a:t>s 2012</a:t>
            </a:r>
            <a:endParaRPr lang="ja-JP" altLang="en-US" sz="2400" dirty="0">
              <a:latin typeface="Times"/>
              <a:cs typeface="Times"/>
            </a:endParaRPr>
          </a:p>
        </p:txBody>
      </p:sp>
    </p:spTree>
    <p:extLst>
      <p:ext uri="{BB962C8B-B14F-4D97-AF65-F5344CB8AC3E}">
        <p14:creationId xmlns:p14="http://schemas.microsoft.com/office/powerpoint/2010/main" val="739445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a:srcRect/>
          <a:stretch>
            <a:fillRect/>
          </a:stretch>
        </p:blipFill>
        <p:spPr bwMode="auto">
          <a:xfrm>
            <a:off x="683568" y="1700808"/>
            <a:ext cx="7643834" cy="3034856"/>
          </a:xfrm>
          <a:prstGeom prst="rect">
            <a:avLst/>
          </a:prstGeom>
          <a:noFill/>
          <a:ln w="19050" cap="flat" cmpd="sng" algn="ctr">
            <a:noFill/>
            <a:prstDash val="solid"/>
            <a:miter lim="800000"/>
            <a:headEnd type="none" w="med" len="med"/>
            <a:tailEnd type="none" w="lg" len="lg"/>
          </a:ln>
          <a:effectLst/>
        </p:spPr>
      </p:pic>
      <p:pic>
        <p:nvPicPr>
          <p:cNvPr id="172038" name="Picture 6"/>
          <p:cNvPicPr>
            <a:picLocks noChangeAspect="1" noChangeArrowheads="1"/>
          </p:cNvPicPr>
          <p:nvPr/>
        </p:nvPicPr>
        <p:blipFill>
          <a:blip r:embed="rId3"/>
          <a:srcRect/>
          <a:stretch>
            <a:fillRect/>
          </a:stretch>
        </p:blipFill>
        <p:spPr bwMode="auto">
          <a:xfrm>
            <a:off x="1619672" y="4725144"/>
            <a:ext cx="5724525" cy="1838325"/>
          </a:xfrm>
          <a:prstGeom prst="rect">
            <a:avLst/>
          </a:prstGeom>
          <a:noFill/>
          <a:ln w="19050" cap="flat" cmpd="sng" algn="ctr">
            <a:noFill/>
            <a:prstDash val="solid"/>
            <a:miter lim="800000"/>
            <a:headEnd type="none" w="med" len="med"/>
            <a:tailEnd type="none" w="lg" len="lg"/>
          </a:ln>
          <a:effectLst/>
        </p:spPr>
      </p:pic>
      <p:sp>
        <p:nvSpPr>
          <p:cNvPr id="2" name="タイトル 1"/>
          <p:cNvSpPr>
            <a:spLocks noGrp="1"/>
          </p:cNvSpPr>
          <p:nvPr>
            <p:ph type="title"/>
          </p:nvPr>
        </p:nvSpPr>
        <p:spPr>
          <a:xfrm>
            <a:off x="323528" y="260648"/>
            <a:ext cx="8712968" cy="1143000"/>
          </a:xfrm>
        </p:spPr>
        <p:txBody>
          <a:bodyPr/>
          <a:lstStyle/>
          <a:p>
            <a:r>
              <a:rPr kumimoji="1" lang="ja-JP" altLang="en-US" dirty="0"/>
              <a:t>修士課程の指導教官小谷章雄先生</a:t>
            </a:r>
            <a:br>
              <a:rPr kumimoji="1" lang="en-US" altLang="ja-JP" dirty="0"/>
            </a:br>
            <a:r>
              <a:rPr kumimoji="1" lang="en-US" altLang="ja-JP" dirty="0"/>
              <a:t>(</a:t>
            </a:r>
            <a:r>
              <a:rPr kumimoji="1" lang="ja-JP" altLang="en-US" dirty="0"/>
              <a:t>阪大金森研　</a:t>
            </a:r>
            <a:r>
              <a:rPr kumimoji="1" lang="ja-JP" altLang="en-US"/>
              <a:t>城先生</a:t>
            </a:r>
            <a:r>
              <a:rPr kumimoji="1" lang="en-US" altLang="ja-JP" dirty="0"/>
              <a:t>) </a:t>
            </a:r>
            <a:endParaRPr kumimoji="1" lang="ja-JP" altLang="en-US" dirty="0"/>
          </a:p>
        </p:txBody>
      </p:sp>
      <p:cxnSp>
        <p:nvCxnSpPr>
          <p:cNvPr id="4" name="直線コネクタ 3"/>
          <p:cNvCxnSpPr/>
          <p:nvPr/>
        </p:nvCxnSpPr>
        <p:spPr bwMode="auto">
          <a:xfrm>
            <a:off x="2195736" y="6597352"/>
            <a:ext cx="1440160" cy="0"/>
          </a:xfrm>
          <a:prstGeom prst="line">
            <a:avLst/>
          </a:prstGeom>
          <a:solidFill>
            <a:schemeClr val="accent1"/>
          </a:solidFill>
          <a:ln w="38100" cap="flat" cmpd="sng" algn="ctr">
            <a:solidFill>
              <a:srgbClr val="FF0000"/>
            </a:solidFill>
            <a:prstDash val="solid"/>
            <a:round/>
            <a:headEnd type="none" w="med" len="med"/>
            <a:tailEnd type="none" w="lg" len="lg"/>
          </a:ln>
          <a:effectLst/>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06363"/>
            <a:ext cx="8229600" cy="1143000"/>
          </a:xfrm>
        </p:spPr>
        <p:txBody>
          <a:bodyPr/>
          <a:lstStyle/>
          <a:p>
            <a:r>
              <a:rPr lang="ja-JP" altLang="en-US" dirty="0"/>
              <a:t>内容</a:t>
            </a:r>
          </a:p>
        </p:txBody>
      </p:sp>
      <p:sp>
        <p:nvSpPr>
          <p:cNvPr id="3" name="コンテンツ プレースホルダ 2"/>
          <p:cNvSpPr>
            <a:spLocks noGrp="1"/>
          </p:cNvSpPr>
          <p:nvPr>
            <p:ph idx="1"/>
          </p:nvPr>
        </p:nvSpPr>
        <p:spPr>
          <a:xfrm>
            <a:off x="304800" y="1066800"/>
            <a:ext cx="8686800" cy="5638800"/>
          </a:xfrm>
        </p:spPr>
        <p:txBody>
          <a:bodyPr>
            <a:normAutofit/>
          </a:bodyPr>
          <a:lstStyle/>
          <a:p>
            <a:r>
              <a:rPr lang="ja-JP" altLang="en-US" sz="2400" dirty="0">
                <a:solidFill>
                  <a:srgbClr val="000000"/>
                </a:solidFill>
              </a:rPr>
              <a:t>自己紹介：修士課程での研究</a:t>
            </a:r>
            <a:endParaRPr lang="en-US" altLang="ja-JP" sz="2400" dirty="0">
              <a:solidFill>
                <a:srgbClr val="000000"/>
              </a:solidFill>
            </a:endParaRPr>
          </a:p>
          <a:p>
            <a:pPr lvl="1"/>
            <a:r>
              <a:rPr lang="ja-JP" altLang="en-US" sz="2400" dirty="0"/>
              <a:t>希土類化合物の光電子放出・光吸収スペクトル</a:t>
            </a:r>
            <a:endParaRPr lang="en-US" altLang="ja-JP" sz="2400" dirty="0"/>
          </a:p>
          <a:p>
            <a:r>
              <a:rPr lang="ja-JP" altLang="en-US" sz="2400" dirty="0"/>
              <a:t>機械学習（ベイズ法）を用いたスペクトル分解</a:t>
            </a:r>
            <a:endParaRPr lang="en-US" altLang="ja-JP" sz="2400" dirty="0"/>
          </a:p>
          <a:p>
            <a:pPr lvl="1"/>
            <a:r>
              <a:rPr lang="ja-JP" altLang="en-US" sz="2400" dirty="0"/>
              <a:t>確率的定式化</a:t>
            </a:r>
            <a:endParaRPr lang="en-US" altLang="ja-JP" sz="2400" dirty="0"/>
          </a:p>
          <a:p>
            <a:pPr lvl="1"/>
            <a:r>
              <a:rPr lang="ja-JP" altLang="en-US" sz="2400" dirty="0"/>
              <a:t>基底関数の個数の決定</a:t>
            </a:r>
            <a:endParaRPr lang="en-US" altLang="ja-JP" sz="2400" dirty="0"/>
          </a:p>
          <a:p>
            <a:r>
              <a:rPr lang="en-US" altLang="ja-JP" sz="2400" dirty="0">
                <a:solidFill>
                  <a:srgbClr val="FF0000"/>
                </a:solidFill>
              </a:rPr>
              <a:t>X</a:t>
            </a:r>
            <a:r>
              <a:rPr lang="ja-JP" altLang="en-US" sz="2400" dirty="0">
                <a:solidFill>
                  <a:srgbClr val="FF0000"/>
                </a:solidFill>
              </a:rPr>
              <a:t>線光電子放出スペクトル</a:t>
            </a:r>
            <a:r>
              <a:rPr lang="en-US" altLang="ja-JP" sz="2400" dirty="0">
                <a:solidFill>
                  <a:srgbClr val="FF0000"/>
                </a:solidFill>
              </a:rPr>
              <a:t>(XPS)</a:t>
            </a:r>
            <a:r>
              <a:rPr lang="ja-JP" altLang="en-US" sz="2400" dirty="0">
                <a:solidFill>
                  <a:srgbClr val="FF0000"/>
                </a:solidFill>
              </a:rPr>
              <a:t>への適用</a:t>
            </a:r>
            <a:endParaRPr lang="en-US" altLang="ja-JP" sz="2400" dirty="0">
              <a:solidFill>
                <a:srgbClr val="FF0000"/>
              </a:solidFill>
            </a:endParaRPr>
          </a:p>
          <a:p>
            <a:pPr lvl="1"/>
            <a:r>
              <a:rPr lang="ja-JP" altLang="en-US" sz="2400" dirty="0"/>
              <a:t>事後分布推定</a:t>
            </a:r>
            <a:r>
              <a:rPr lang="en-US" altLang="ja-JP" sz="2400" dirty="0"/>
              <a:t>→</a:t>
            </a:r>
            <a:r>
              <a:rPr lang="ja-JP" altLang="en-US" sz="2400" dirty="0"/>
              <a:t>推定誤差</a:t>
            </a:r>
            <a:r>
              <a:rPr lang="en-US" altLang="ja-JP" sz="2400" dirty="0"/>
              <a:t>(</a:t>
            </a:r>
            <a:r>
              <a:rPr lang="ja-JP" altLang="en-US" sz="2400" dirty="0"/>
              <a:t>エラーバーが引ける</a:t>
            </a:r>
            <a:r>
              <a:rPr lang="en-US" altLang="ja-JP" sz="2400" dirty="0"/>
              <a:t>!!)</a:t>
            </a:r>
          </a:p>
          <a:p>
            <a:pPr lvl="1"/>
            <a:r>
              <a:rPr lang="ja-JP" altLang="en-US" sz="2400" dirty="0"/>
              <a:t>臨界時間窓を導出</a:t>
            </a:r>
            <a:r>
              <a:rPr lang="en-US" altLang="ja-JP" sz="2400" dirty="0"/>
              <a:t>→</a:t>
            </a:r>
            <a:r>
              <a:rPr lang="ja-JP" altLang="en-US" sz="2400" dirty="0"/>
              <a:t>時間分割</a:t>
            </a:r>
            <a:r>
              <a:rPr lang="en-US" altLang="ja-JP" sz="2400" dirty="0"/>
              <a:t>XPS</a:t>
            </a:r>
            <a:r>
              <a:rPr lang="ja-JP" altLang="en-US" sz="2400" dirty="0"/>
              <a:t>の実験計画</a:t>
            </a:r>
            <a:endParaRPr lang="en-US" altLang="ja-JP" sz="2400" dirty="0"/>
          </a:p>
          <a:p>
            <a:r>
              <a:rPr lang="ja-JP" altLang="en-US" sz="2400" dirty="0"/>
              <a:t>議論と今後の展開</a:t>
            </a:r>
            <a:endParaRPr lang="en-US" altLang="ja-JP" sz="2400" dirty="0"/>
          </a:p>
          <a:p>
            <a:pPr lvl="1"/>
            <a:r>
              <a:rPr lang="ja-JP" altLang="en-US" sz="2400" dirty="0"/>
              <a:t>順モデルアプローチと逆モデルアプローチ</a:t>
            </a:r>
            <a:endParaRPr lang="en-US" altLang="ja-JP" sz="2400" dirty="0"/>
          </a:p>
          <a:p>
            <a:pPr lvl="1"/>
            <a:r>
              <a:rPr lang="ja-JP" altLang="en-US" sz="2400" dirty="0"/>
              <a:t>超高速分光や時間分解光電子分光</a:t>
            </a:r>
            <a:endParaRPr lang="en-US" altLang="ja-JP" sz="2400" dirty="0"/>
          </a:p>
          <a:p>
            <a:pPr lvl="1"/>
            <a:r>
              <a:rPr lang="ja-JP" altLang="en-US" sz="2400" dirty="0"/>
              <a:t>電子・格子ダイナミクスや固体中の非平衡電子状態</a:t>
            </a:r>
            <a:endParaRPr lang="en-US" altLang="ja-JP"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1143000"/>
          </a:xfrm>
        </p:spPr>
        <p:txBody>
          <a:bodyPr/>
          <a:lstStyle/>
          <a:p>
            <a:r>
              <a:rPr kumimoji="1" lang="en-US" altLang="ja-JP" dirty="0"/>
              <a:t>XPS</a:t>
            </a:r>
            <a:r>
              <a:rPr kumimoji="1" lang="ja-JP" altLang="en-US" dirty="0"/>
              <a:t>測定</a:t>
            </a:r>
          </a:p>
        </p:txBody>
      </p:sp>
      <p:pic>
        <p:nvPicPr>
          <p:cNvPr id="72707" name="Picture 3" descr="C:\Documents and Settings\レイ\デスクトップ\researches\master_thesis\figure\PC220083.JPG"/>
          <p:cNvPicPr>
            <a:picLocks noChangeAspect="1" noChangeArrowheads="1"/>
          </p:cNvPicPr>
          <p:nvPr/>
        </p:nvPicPr>
        <p:blipFill>
          <a:blip r:embed="rId2" cstate="print"/>
          <a:srcRect/>
          <a:stretch>
            <a:fillRect/>
          </a:stretch>
        </p:blipFill>
        <p:spPr bwMode="auto">
          <a:xfrm>
            <a:off x="539552" y="4293096"/>
            <a:ext cx="2952328" cy="2214246"/>
          </a:xfrm>
          <a:prstGeom prst="rect">
            <a:avLst/>
          </a:prstGeom>
          <a:noFill/>
        </p:spPr>
      </p:pic>
      <p:sp>
        <p:nvSpPr>
          <p:cNvPr id="8" name="テキスト ボックス 7"/>
          <p:cNvSpPr txBox="1"/>
          <p:nvPr/>
        </p:nvSpPr>
        <p:spPr>
          <a:xfrm>
            <a:off x="3635896" y="5180999"/>
            <a:ext cx="532859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400" dirty="0"/>
              <a:t>1</a:t>
            </a:r>
            <a:r>
              <a:rPr kumimoji="1" lang="ja-JP" altLang="en-US" sz="2400" dirty="0"/>
              <a:t>ステップあたりの測定時間は</a:t>
            </a:r>
            <a:endParaRPr lang="en-US" altLang="ja-JP" sz="2400" dirty="0"/>
          </a:p>
          <a:p>
            <a:r>
              <a:rPr kumimoji="1" lang="en-US" altLang="ja-JP" sz="2400" dirty="0"/>
              <a:t>400ms,40ms,16ms,8ms,4ms,1ms</a:t>
            </a:r>
          </a:p>
          <a:p>
            <a:r>
              <a:rPr lang="ja-JP" altLang="en-US" sz="2400" dirty="0"/>
              <a:t>の</a:t>
            </a:r>
            <a:r>
              <a:rPr lang="en-US" altLang="ja-JP" sz="2400" dirty="0"/>
              <a:t>6</a:t>
            </a:r>
            <a:r>
              <a:rPr lang="ja-JP" altLang="en-US" sz="2400" dirty="0"/>
              <a:t>条件で測定</a:t>
            </a:r>
            <a:endParaRPr kumimoji="1" lang="en-US" altLang="ja-JP" sz="2400" dirty="0"/>
          </a:p>
        </p:txBody>
      </p:sp>
      <p:sp>
        <p:nvSpPr>
          <p:cNvPr id="9" name="円/楕円 8"/>
          <p:cNvSpPr/>
          <p:nvPr/>
        </p:nvSpPr>
        <p:spPr>
          <a:xfrm>
            <a:off x="1447800" y="5029200"/>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39552" y="4293096"/>
            <a:ext cx="1368152" cy="523220"/>
          </a:xfrm>
          <a:prstGeom prst="rect">
            <a:avLst/>
          </a:prstGeom>
          <a:noFill/>
        </p:spPr>
        <p:txBody>
          <a:bodyPr wrap="square" rtlCol="0">
            <a:spAutoFit/>
          </a:bodyPr>
          <a:lstStyle/>
          <a:p>
            <a:r>
              <a:rPr kumimoji="1" lang="ja-JP" altLang="en-US" sz="2800" dirty="0"/>
              <a:t>試料</a:t>
            </a:r>
          </a:p>
        </p:txBody>
      </p:sp>
      <p:sp>
        <p:nvSpPr>
          <p:cNvPr id="11" name="テキスト ボックス 10"/>
          <p:cNvSpPr txBox="1"/>
          <p:nvPr/>
        </p:nvSpPr>
        <p:spPr>
          <a:xfrm>
            <a:off x="251520" y="836712"/>
            <a:ext cx="1656184" cy="523220"/>
          </a:xfrm>
          <a:prstGeom prst="rect">
            <a:avLst/>
          </a:prstGeom>
          <a:noFill/>
        </p:spPr>
        <p:txBody>
          <a:bodyPr wrap="square" rtlCol="0">
            <a:spAutoFit/>
          </a:bodyPr>
          <a:lstStyle/>
          <a:p>
            <a:r>
              <a:rPr kumimoji="1" lang="en-US" altLang="ja-JP" sz="2800" dirty="0"/>
              <a:t>XPS</a:t>
            </a:r>
            <a:r>
              <a:rPr kumimoji="1" lang="ja-JP" altLang="en-US" sz="2800" dirty="0"/>
              <a:t>装置</a:t>
            </a:r>
          </a:p>
        </p:txBody>
      </p:sp>
      <p:sp>
        <p:nvSpPr>
          <p:cNvPr id="12" name="テキスト ボックス 11"/>
          <p:cNvSpPr txBox="1"/>
          <p:nvPr/>
        </p:nvSpPr>
        <p:spPr>
          <a:xfrm>
            <a:off x="4139952" y="6396335"/>
            <a:ext cx="4968552" cy="461665"/>
          </a:xfrm>
          <a:prstGeom prst="rect">
            <a:avLst/>
          </a:prstGeom>
          <a:noFill/>
        </p:spPr>
        <p:txBody>
          <a:bodyPr wrap="square" rtlCol="0">
            <a:spAutoFit/>
          </a:bodyPr>
          <a:lstStyle/>
          <a:p>
            <a:r>
              <a:rPr lang="ja-JP" altLang="en-US" sz="2400" dirty="0"/>
              <a:t>東大</a:t>
            </a:r>
            <a:r>
              <a:rPr kumimoji="1" lang="ja-JP" altLang="en-US" sz="2400" dirty="0"/>
              <a:t>工学部</a:t>
            </a:r>
            <a:r>
              <a:rPr kumimoji="1" lang="en-US" altLang="ja-JP" sz="2400" dirty="0"/>
              <a:t>9</a:t>
            </a:r>
            <a:r>
              <a:rPr kumimoji="1" lang="ja-JP" altLang="en-US" sz="2400" dirty="0"/>
              <a:t>号館・強力</a:t>
            </a:r>
            <a:r>
              <a:rPr kumimoji="1" lang="en-US" altLang="ja-JP" sz="2400" dirty="0"/>
              <a:t>X</a:t>
            </a:r>
            <a:r>
              <a:rPr kumimoji="1" lang="ja-JP" altLang="en-US" sz="2400" dirty="0"/>
              <a:t>線実験室</a:t>
            </a:r>
            <a:endParaRPr kumimoji="1" lang="en-US" altLang="ja-JP" sz="2400" dirty="0"/>
          </a:p>
        </p:txBody>
      </p:sp>
      <p:sp>
        <p:nvSpPr>
          <p:cNvPr id="14" name="正方形/長方形 13"/>
          <p:cNvSpPr/>
          <p:nvPr/>
        </p:nvSpPr>
        <p:spPr>
          <a:xfrm>
            <a:off x="3995936" y="3524815"/>
            <a:ext cx="5328592" cy="1569660"/>
          </a:xfrm>
          <a:prstGeom prst="rect">
            <a:avLst/>
          </a:prstGeom>
        </p:spPr>
        <p:txBody>
          <a:bodyPr wrap="square">
            <a:spAutoFit/>
          </a:bodyPr>
          <a:lstStyle/>
          <a:p>
            <a:r>
              <a:rPr lang="ja-JP" altLang="en-US" sz="2400" dirty="0"/>
              <a:t>試料は粉末の二硫化モリブデン</a:t>
            </a:r>
            <a:r>
              <a:rPr lang="en-US" altLang="ja-JP" sz="2400" dirty="0"/>
              <a:t>(MoS</a:t>
            </a:r>
            <a:r>
              <a:rPr lang="en-US" altLang="ja-JP" sz="2400" baseline="-25000" dirty="0"/>
              <a:t>2</a:t>
            </a:r>
            <a:r>
              <a:rPr lang="en-US" altLang="ja-JP" sz="2400" dirty="0"/>
              <a:t>)</a:t>
            </a:r>
          </a:p>
          <a:p>
            <a:r>
              <a:rPr lang="ja-JP" altLang="en-US" sz="2400" dirty="0"/>
              <a:t>カーボンテープ上に固定</a:t>
            </a:r>
            <a:endParaRPr lang="en-US" altLang="ja-JP" sz="2400" dirty="0"/>
          </a:p>
          <a:p>
            <a:r>
              <a:rPr lang="en-US" altLang="ja-JP" sz="2400" dirty="0"/>
              <a:t>X</a:t>
            </a:r>
            <a:r>
              <a:rPr lang="ja-JP" altLang="en-US" sz="2400" dirty="0"/>
              <a:t>線源はモノクロ</a:t>
            </a:r>
            <a:r>
              <a:rPr lang="en-US" altLang="ja-JP" sz="2400" dirty="0" err="1"/>
              <a:t>AlKα</a:t>
            </a:r>
            <a:endParaRPr lang="en-US" altLang="ja-JP" sz="2400" dirty="0"/>
          </a:p>
          <a:p>
            <a:r>
              <a:rPr lang="ja-JP" altLang="en-US" sz="2400" dirty="0"/>
              <a:t>電子銃による帯電補正</a:t>
            </a:r>
            <a:endParaRPr lang="en-US" altLang="ja-JP" sz="2400" dirty="0"/>
          </a:p>
        </p:txBody>
      </p:sp>
      <p:pic>
        <p:nvPicPr>
          <p:cNvPr id="150529" name="Picture 1" descr="C:\Documents and Settings\レイ\デスクトップ\XPS1222\picture\PC220089.JPG"/>
          <p:cNvPicPr>
            <a:picLocks noChangeAspect="1" noChangeArrowheads="1"/>
          </p:cNvPicPr>
          <p:nvPr/>
        </p:nvPicPr>
        <p:blipFill>
          <a:blip r:embed="rId3" cstate="print"/>
          <a:srcRect/>
          <a:stretch>
            <a:fillRect/>
          </a:stretch>
        </p:blipFill>
        <p:spPr bwMode="auto">
          <a:xfrm>
            <a:off x="251519" y="1268760"/>
            <a:ext cx="3552395" cy="2664296"/>
          </a:xfrm>
          <a:prstGeom prst="rect">
            <a:avLst/>
          </a:prstGeom>
          <a:noFill/>
        </p:spPr>
      </p:pic>
      <p:pic>
        <p:nvPicPr>
          <p:cNvPr id="15" name="図 14" descr="SasakiTak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1196752"/>
            <a:ext cx="1868195" cy="2132856"/>
          </a:xfrm>
          <a:prstGeom prst="rect">
            <a:avLst/>
          </a:prstGeom>
        </p:spPr>
      </p:pic>
      <p:sp>
        <p:nvSpPr>
          <p:cNvPr id="16" name="テキスト ボックス 15"/>
          <p:cNvSpPr txBox="1"/>
          <p:nvPr/>
        </p:nvSpPr>
        <p:spPr>
          <a:xfrm>
            <a:off x="6444208" y="2060848"/>
            <a:ext cx="2306139" cy="523220"/>
          </a:xfrm>
          <a:prstGeom prst="rect">
            <a:avLst/>
          </a:prstGeom>
          <a:noFill/>
        </p:spPr>
        <p:txBody>
          <a:bodyPr wrap="square" rtlCol="0">
            <a:spAutoFit/>
          </a:bodyPr>
          <a:lstStyle/>
          <a:p>
            <a:r>
              <a:rPr kumimoji="1" lang="ja-JP" altLang="en-US" sz="2800" dirty="0"/>
              <a:t>佐々木岳彦</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1" descr="C:\Documents and Settings\レイ\デスクトップ\raw_data_final.png"/>
          <p:cNvPicPr>
            <a:picLocks noChangeAspect="1" noChangeArrowheads="1"/>
          </p:cNvPicPr>
          <p:nvPr/>
        </p:nvPicPr>
        <p:blipFill>
          <a:blip r:embed="rId2" cstate="print"/>
          <a:srcRect/>
          <a:stretch>
            <a:fillRect/>
          </a:stretch>
        </p:blipFill>
        <p:spPr bwMode="auto">
          <a:xfrm>
            <a:off x="107504" y="1997534"/>
            <a:ext cx="8651817" cy="4671826"/>
          </a:xfrm>
          <a:prstGeom prst="rect">
            <a:avLst/>
          </a:prstGeom>
          <a:noFill/>
        </p:spPr>
      </p:pic>
      <p:sp>
        <p:nvSpPr>
          <p:cNvPr id="2" name="タイトル 1"/>
          <p:cNvSpPr>
            <a:spLocks noGrp="1"/>
          </p:cNvSpPr>
          <p:nvPr>
            <p:ph type="title"/>
          </p:nvPr>
        </p:nvSpPr>
        <p:spPr/>
        <p:txBody>
          <a:bodyPr>
            <a:normAutofit fontScale="90000"/>
          </a:bodyPr>
          <a:lstStyle/>
          <a:p>
            <a:r>
              <a:rPr kumimoji="1" lang="ja-JP" altLang="en-US" dirty="0"/>
              <a:t>測定時間とスペクトル</a:t>
            </a:r>
            <a:br>
              <a:rPr kumimoji="1" lang="en-US" altLang="ja-JP" dirty="0"/>
            </a:br>
            <a:r>
              <a:rPr lang="ja-JP" altLang="en-US" dirty="0"/>
              <a:t>どこまで時間窓を小さくできるか？</a:t>
            </a:r>
            <a:endParaRPr kumimoji="1" lang="ja-JP" altLang="en-US" dirty="0"/>
          </a:p>
        </p:txBody>
      </p:sp>
      <p:sp>
        <p:nvSpPr>
          <p:cNvPr id="5" name="テキスト ボックス 4"/>
          <p:cNvSpPr txBox="1"/>
          <p:nvPr/>
        </p:nvSpPr>
        <p:spPr>
          <a:xfrm>
            <a:off x="1907704" y="1997534"/>
            <a:ext cx="1160895" cy="523220"/>
          </a:xfrm>
          <a:prstGeom prst="rect">
            <a:avLst/>
          </a:prstGeom>
          <a:noFill/>
        </p:spPr>
        <p:txBody>
          <a:bodyPr wrap="none" rtlCol="0">
            <a:spAutoFit/>
          </a:bodyPr>
          <a:lstStyle/>
          <a:p>
            <a:r>
              <a:rPr kumimoji="1" lang="en-US" altLang="ja-JP" sz="2800" dirty="0"/>
              <a:t>400ms</a:t>
            </a:r>
            <a:endParaRPr kumimoji="1" lang="ja-JP" altLang="en-US" sz="2400" dirty="0"/>
          </a:p>
        </p:txBody>
      </p:sp>
      <p:sp>
        <p:nvSpPr>
          <p:cNvPr id="6" name="テキスト ボックス 5"/>
          <p:cNvSpPr txBox="1"/>
          <p:nvPr/>
        </p:nvSpPr>
        <p:spPr>
          <a:xfrm>
            <a:off x="5004048" y="1997534"/>
            <a:ext cx="978153" cy="523220"/>
          </a:xfrm>
          <a:prstGeom prst="rect">
            <a:avLst/>
          </a:prstGeom>
          <a:noFill/>
        </p:spPr>
        <p:txBody>
          <a:bodyPr wrap="none" rtlCol="0">
            <a:spAutoFit/>
          </a:bodyPr>
          <a:lstStyle/>
          <a:p>
            <a:r>
              <a:rPr kumimoji="1" lang="en-US" altLang="ja-JP" sz="2800" dirty="0"/>
              <a:t>40ms</a:t>
            </a:r>
            <a:endParaRPr kumimoji="1" lang="ja-JP" altLang="en-US" sz="2400" dirty="0"/>
          </a:p>
        </p:txBody>
      </p:sp>
      <p:sp>
        <p:nvSpPr>
          <p:cNvPr id="7" name="テキスト ボックス 6"/>
          <p:cNvSpPr txBox="1"/>
          <p:nvPr/>
        </p:nvSpPr>
        <p:spPr>
          <a:xfrm>
            <a:off x="7842319" y="1997534"/>
            <a:ext cx="978153" cy="523220"/>
          </a:xfrm>
          <a:prstGeom prst="rect">
            <a:avLst/>
          </a:prstGeom>
          <a:noFill/>
        </p:spPr>
        <p:txBody>
          <a:bodyPr wrap="none" rtlCol="0">
            <a:spAutoFit/>
          </a:bodyPr>
          <a:lstStyle/>
          <a:p>
            <a:r>
              <a:rPr lang="en-US" altLang="ja-JP" sz="2800" dirty="0"/>
              <a:t>16</a:t>
            </a:r>
            <a:r>
              <a:rPr kumimoji="1" lang="en-US" altLang="ja-JP" sz="2800" dirty="0"/>
              <a:t>ms</a:t>
            </a:r>
            <a:endParaRPr kumimoji="1" lang="ja-JP" altLang="en-US" sz="2400" dirty="0"/>
          </a:p>
        </p:txBody>
      </p:sp>
      <p:sp>
        <p:nvSpPr>
          <p:cNvPr id="8" name="テキスト ボックス 7"/>
          <p:cNvSpPr txBox="1"/>
          <p:nvPr/>
        </p:nvSpPr>
        <p:spPr>
          <a:xfrm>
            <a:off x="2264421" y="4426642"/>
            <a:ext cx="795411" cy="523220"/>
          </a:xfrm>
          <a:prstGeom prst="rect">
            <a:avLst/>
          </a:prstGeom>
          <a:noFill/>
        </p:spPr>
        <p:txBody>
          <a:bodyPr wrap="none" rtlCol="0">
            <a:spAutoFit/>
          </a:bodyPr>
          <a:lstStyle/>
          <a:p>
            <a:r>
              <a:rPr lang="en-US" altLang="ja-JP" sz="2800" dirty="0"/>
              <a:t>8</a:t>
            </a:r>
            <a:r>
              <a:rPr kumimoji="1" lang="en-US" altLang="ja-JP" sz="2800" dirty="0"/>
              <a:t>ms</a:t>
            </a:r>
            <a:endParaRPr kumimoji="1" lang="ja-JP" altLang="en-US" sz="2400" dirty="0"/>
          </a:p>
        </p:txBody>
      </p:sp>
      <p:sp>
        <p:nvSpPr>
          <p:cNvPr id="9" name="テキスト ボックス 8"/>
          <p:cNvSpPr txBox="1"/>
          <p:nvPr/>
        </p:nvSpPr>
        <p:spPr>
          <a:xfrm>
            <a:off x="5148064" y="4426642"/>
            <a:ext cx="795411" cy="523220"/>
          </a:xfrm>
          <a:prstGeom prst="rect">
            <a:avLst/>
          </a:prstGeom>
          <a:noFill/>
        </p:spPr>
        <p:txBody>
          <a:bodyPr wrap="none" rtlCol="0">
            <a:spAutoFit/>
          </a:bodyPr>
          <a:lstStyle/>
          <a:p>
            <a:r>
              <a:rPr lang="en-US" altLang="ja-JP" sz="2800" dirty="0"/>
              <a:t>4</a:t>
            </a:r>
            <a:r>
              <a:rPr kumimoji="1" lang="en-US" altLang="ja-JP" sz="2800" dirty="0"/>
              <a:t>ms</a:t>
            </a:r>
            <a:endParaRPr kumimoji="1" lang="ja-JP" altLang="en-US" sz="2400" dirty="0"/>
          </a:p>
        </p:txBody>
      </p:sp>
      <p:sp>
        <p:nvSpPr>
          <p:cNvPr id="10" name="テキスト ボックス 9"/>
          <p:cNvSpPr txBox="1"/>
          <p:nvPr/>
        </p:nvSpPr>
        <p:spPr>
          <a:xfrm>
            <a:off x="8025061" y="4426642"/>
            <a:ext cx="795411" cy="523220"/>
          </a:xfrm>
          <a:prstGeom prst="rect">
            <a:avLst/>
          </a:prstGeom>
          <a:noFill/>
        </p:spPr>
        <p:txBody>
          <a:bodyPr wrap="none" rtlCol="0">
            <a:spAutoFit/>
          </a:bodyPr>
          <a:lstStyle/>
          <a:p>
            <a:r>
              <a:rPr lang="en-US" altLang="ja-JP" sz="2800" dirty="0"/>
              <a:t>1</a:t>
            </a:r>
            <a:r>
              <a:rPr kumimoji="1" lang="en-US" altLang="ja-JP" sz="2800" dirty="0"/>
              <a:t>ms</a:t>
            </a:r>
            <a:endParaRPr kumimoji="1" lang="ja-JP" altLang="en-US" sz="2400" dirty="0"/>
          </a:p>
        </p:txBody>
      </p:sp>
      <p:sp>
        <p:nvSpPr>
          <p:cNvPr id="11" name="テキスト ボックス 10"/>
          <p:cNvSpPr txBox="1"/>
          <p:nvPr/>
        </p:nvSpPr>
        <p:spPr>
          <a:xfrm>
            <a:off x="217731" y="1476072"/>
            <a:ext cx="1833989" cy="584776"/>
          </a:xfrm>
          <a:prstGeom prst="rect">
            <a:avLst/>
          </a:prstGeom>
          <a:noFill/>
        </p:spPr>
        <p:txBody>
          <a:bodyPr wrap="none" rtlCol="0">
            <a:spAutoFit/>
          </a:bodyPr>
          <a:lstStyle/>
          <a:p>
            <a:r>
              <a:rPr lang="en-US" altLang="ja-JP" sz="3200" dirty="0"/>
              <a:t>MoS</a:t>
            </a:r>
            <a:r>
              <a:rPr lang="en-US" altLang="ja-JP" sz="4000" baseline="-25000" dirty="0"/>
              <a:t>2</a:t>
            </a:r>
            <a:r>
              <a:rPr lang="en-US" altLang="ja-JP" sz="3200" dirty="0"/>
              <a:t> 2p</a:t>
            </a:r>
            <a:endParaRPr kumimoji="1" lang="ja-JP" altLang="en-US" sz="3200" baseline="-25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360px-Poisson_pm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311" y="1772508"/>
            <a:ext cx="3867663" cy="3094130"/>
          </a:xfrm>
          <a:prstGeom prst="rect">
            <a:avLst/>
          </a:prstGeom>
        </p:spPr>
      </p:pic>
      <p:sp>
        <p:nvSpPr>
          <p:cNvPr id="2" name="タイトル 1"/>
          <p:cNvSpPr>
            <a:spLocks noGrp="1"/>
          </p:cNvSpPr>
          <p:nvPr>
            <p:ph type="title"/>
          </p:nvPr>
        </p:nvSpPr>
        <p:spPr/>
        <p:txBody>
          <a:bodyPr/>
          <a:lstStyle/>
          <a:p>
            <a:r>
              <a:rPr kumimoji="1" lang="en-US" altLang="ja-JP" dirty="0"/>
              <a:t>XPS</a:t>
            </a:r>
            <a:r>
              <a:rPr kumimoji="1" lang="ja-JP" altLang="en-US" dirty="0"/>
              <a:t>測定におけるノイズ</a:t>
            </a:r>
          </a:p>
        </p:txBody>
      </p:sp>
      <p:sp>
        <p:nvSpPr>
          <p:cNvPr id="4" name="テキスト ボックス 3"/>
          <p:cNvSpPr txBox="1"/>
          <p:nvPr/>
        </p:nvSpPr>
        <p:spPr>
          <a:xfrm>
            <a:off x="755576" y="1473050"/>
            <a:ext cx="5356705" cy="369332"/>
          </a:xfrm>
          <a:prstGeom prst="rect">
            <a:avLst/>
          </a:prstGeom>
          <a:noFill/>
        </p:spPr>
        <p:txBody>
          <a:bodyPr wrap="square" rtlCol="0">
            <a:spAutoFit/>
          </a:bodyPr>
          <a:lstStyle/>
          <a:p>
            <a:r>
              <a:rPr kumimoji="1" lang="en-US" altLang="ja-JP" dirty="0"/>
              <a:t>XPS</a:t>
            </a:r>
            <a:r>
              <a:rPr kumimoji="1" lang="ja-JP" altLang="en-US" dirty="0"/>
              <a:t>測定で，データに乗るノイズはポアソン分布に従う</a:t>
            </a:r>
          </a:p>
        </p:txBody>
      </p:sp>
      <p:sp>
        <p:nvSpPr>
          <p:cNvPr id="5" name="テキスト ボックス 4"/>
          <p:cNvSpPr txBox="1"/>
          <p:nvPr/>
        </p:nvSpPr>
        <p:spPr>
          <a:xfrm>
            <a:off x="755576" y="3037838"/>
            <a:ext cx="3556513" cy="369332"/>
          </a:xfrm>
          <a:prstGeom prst="rect">
            <a:avLst/>
          </a:prstGeom>
          <a:noFill/>
        </p:spPr>
        <p:txBody>
          <a:bodyPr wrap="square" rtlCol="0">
            <a:spAutoFit/>
          </a:bodyPr>
          <a:lstStyle/>
          <a:p>
            <a:r>
              <a:rPr kumimoji="1" lang="ja-JP" altLang="en-US" dirty="0"/>
              <a:t>ポアソン分布では，平均＝分散＝</a:t>
            </a:r>
            <a:r>
              <a:rPr kumimoji="1" lang="en-US" altLang="ja-JP" dirty="0" err="1"/>
              <a:t>λ</a:t>
            </a:r>
            <a:endParaRPr kumimoji="1" lang="ja-JP" altLang="en-US" dirty="0"/>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29280746"/>
              </p:ext>
            </p:extLst>
          </p:nvPr>
        </p:nvGraphicFramePr>
        <p:xfrm>
          <a:off x="2652663" y="3777712"/>
          <a:ext cx="911225" cy="741363"/>
        </p:xfrm>
        <a:graphic>
          <a:graphicData uri="http://schemas.openxmlformats.org/presentationml/2006/ole">
            <mc:AlternateContent xmlns:mc="http://schemas.openxmlformats.org/markup-compatibility/2006">
              <mc:Choice xmlns:v="urn:schemas-microsoft-com:vml" Requires="v">
                <p:oleObj name="数式" r:id="rId3" imgW="545760" imgH="444240" progId="Equation.3">
                  <p:embed/>
                </p:oleObj>
              </mc:Choice>
              <mc:Fallback>
                <p:oleObj name="数式" r:id="rId3" imgW="545760" imgH="44424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663" y="3777712"/>
                        <a:ext cx="911225" cy="7413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テキスト ボックス 6"/>
          <p:cNvSpPr txBox="1"/>
          <p:nvPr/>
        </p:nvSpPr>
        <p:spPr>
          <a:xfrm>
            <a:off x="1572989" y="3767815"/>
            <a:ext cx="1107996" cy="369332"/>
          </a:xfrm>
          <a:prstGeom prst="rect">
            <a:avLst/>
          </a:prstGeom>
          <a:noFill/>
        </p:spPr>
        <p:txBody>
          <a:bodyPr wrap="none" rtlCol="0">
            <a:spAutoFit/>
          </a:bodyPr>
          <a:lstStyle/>
          <a:p>
            <a:r>
              <a:rPr kumimoji="1" lang="ja-JP" altLang="en-US" dirty="0"/>
              <a:t>信号強度</a:t>
            </a:r>
          </a:p>
        </p:txBody>
      </p:sp>
      <p:cxnSp>
        <p:nvCxnSpPr>
          <p:cNvPr id="9" name="直線コネクタ 8"/>
          <p:cNvCxnSpPr/>
          <p:nvPr/>
        </p:nvCxnSpPr>
        <p:spPr>
          <a:xfrm>
            <a:off x="1717005" y="4127855"/>
            <a:ext cx="864096" cy="0"/>
          </a:xfrm>
          <a:prstGeom prst="line">
            <a:avLst/>
          </a:prstGeom>
        </p:spPr>
        <p:style>
          <a:lnRef idx="1">
            <a:schemeClr val="dk1"/>
          </a:lnRef>
          <a:fillRef idx="0">
            <a:schemeClr val="dk1"/>
          </a:fillRef>
          <a:effectRef idx="0">
            <a:schemeClr val="dk1"/>
          </a:effectRef>
          <a:fontRef idx="minor">
            <a:schemeClr val="tx1"/>
          </a:fontRef>
        </p:style>
      </p:cxnSp>
      <p:sp>
        <p:nvSpPr>
          <p:cNvPr id="12" name="テキスト ボックス 11"/>
          <p:cNvSpPr txBox="1"/>
          <p:nvPr/>
        </p:nvSpPr>
        <p:spPr>
          <a:xfrm>
            <a:off x="1789013" y="4118563"/>
            <a:ext cx="761747" cy="369332"/>
          </a:xfrm>
          <a:prstGeom prst="rect">
            <a:avLst/>
          </a:prstGeom>
          <a:noFill/>
        </p:spPr>
        <p:txBody>
          <a:bodyPr wrap="none" rtlCol="0">
            <a:spAutoFit/>
          </a:bodyPr>
          <a:lstStyle/>
          <a:p>
            <a:r>
              <a:rPr kumimoji="1" lang="ja-JP" altLang="en-US" dirty="0"/>
              <a:t>ノイズ</a:t>
            </a:r>
          </a:p>
        </p:txBody>
      </p:sp>
      <p:sp>
        <p:nvSpPr>
          <p:cNvPr id="15" name="テキスト ボックス 14"/>
          <p:cNvSpPr txBox="1"/>
          <p:nvPr/>
        </p:nvSpPr>
        <p:spPr>
          <a:xfrm>
            <a:off x="755576" y="4877686"/>
            <a:ext cx="7416824" cy="369332"/>
          </a:xfrm>
          <a:prstGeom prst="rect">
            <a:avLst/>
          </a:prstGeom>
          <a:noFill/>
        </p:spPr>
        <p:txBody>
          <a:bodyPr wrap="square" rtlCol="0">
            <a:spAutoFit/>
          </a:bodyPr>
          <a:lstStyle/>
          <a:p>
            <a:r>
              <a:rPr kumimoji="1" lang="ja-JP" altLang="en-US" dirty="0"/>
              <a:t>となるので，信号強度が小さくなるほどノイズの大きさが相対的に大きくなる</a:t>
            </a:r>
          </a:p>
        </p:txBody>
      </p:sp>
      <p:sp>
        <p:nvSpPr>
          <p:cNvPr id="16" name="テキスト ボックス 15"/>
          <p:cNvSpPr txBox="1"/>
          <p:nvPr/>
        </p:nvSpPr>
        <p:spPr>
          <a:xfrm>
            <a:off x="755576" y="5630126"/>
            <a:ext cx="7416824" cy="646331"/>
          </a:xfrm>
          <a:prstGeom prst="rect">
            <a:avLst/>
          </a:prstGeom>
          <a:noFill/>
        </p:spPr>
        <p:txBody>
          <a:bodyPr wrap="square" rtlCol="0">
            <a:spAutoFit/>
          </a:bodyPr>
          <a:lstStyle/>
          <a:p>
            <a:r>
              <a:rPr kumimoji="1" lang="ja-JP" altLang="en-US" dirty="0"/>
              <a:t>では，どこまで信号強度が下がっても，真のピークを推定できるのかということが，今回明らかにしたい点である</a:t>
            </a:r>
          </a:p>
        </p:txBody>
      </p:sp>
      <p:graphicFrame>
        <p:nvGraphicFramePr>
          <p:cNvPr id="11" name="Object 14"/>
          <p:cNvGraphicFramePr>
            <a:graphicFrameLocks noChangeAspect="1"/>
          </p:cNvGraphicFramePr>
          <p:nvPr>
            <p:extLst>
              <p:ext uri="{D42A27DB-BD31-4B8C-83A1-F6EECF244321}">
                <p14:modId xmlns:p14="http://schemas.microsoft.com/office/powerpoint/2010/main" val="3534186936"/>
              </p:ext>
            </p:extLst>
          </p:nvPr>
        </p:nvGraphicFramePr>
        <p:xfrm>
          <a:off x="1624145" y="1997472"/>
          <a:ext cx="2030412" cy="842963"/>
        </p:xfrm>
        <a:graphic>
          <a:graphicData uri="http://schemas.openxmlformats.org/presentationml/2006/ole">
            <mc:AlternateContent xmlns:mc="http://schemas.openxmlformats.org/markup-compatibility/2006">
              <mc:Choice xmlns:v="urn:schemas-microsoft-com:vml" Requires="v">
                <p:oleObj name="数式" r:id="rId5" imgW="1054100" imgH="406400" progId="Equation.3">
                  <p:embed/>
                </p:oleObj>
              </mc:Choice>
              <mc:Fallback>
                <p:oleObj name="数式" r:id="rId5" imgW="1054100" imgH="4064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4145" y="1997472"/>
                        <a:ext cx="2030412" cy="8429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右矢印 2"/>
          <p:cNvSpPr/>
          <p:nvPr/>
        </p:nvSpPr>
        <p:spPr>
          <a:xfrm>
            <a:off x="956194" y="3907890"/>
            <a:ext cx="6167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2228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75482" y="116632"/>
            <a:ext cx="7793037" cy="1152128"/>
          </a:xfrm>
        </p:spPr>
        <p:txBody>
          <a:bodyPr/>
          <a:lstStyle/>
          <a:p>
            <a:pPr>
              <a:defRPr/>
            </a:pPr>
            <a:r>
              <a:rPr lang="ja-JP" altLang="en-US" dirty="0"/>
              <a:t>ベイズ推論の拡張性</a:t>
            </a:r>
          </a:p>
        </p:txBody>
      </p:sp>
      <p:sp>
        <p:nvSpPr>
          <p:cNvPr id="22531" name="Rectangle 3"/>
          <p:cNvSpPr>
            <a:spLocks noGrp="1" noChangeArrowheads="1"/>
          </p:cNvSpPr>
          <p:nvPr>
            <p:ph type="body" sz="half" idx="1"/>
          </p:nvPr>
        </p:nvSpPr>
        <p:spPr>
          <a:xfrm>
            <a:off x="179512" y="1917030"/>
            <a:ext cx="3167062" cy="576188"/>
          </a:xfrm>
        </p:spPr>
        <p:txBody>
          <a:bodyPr>
            <a:normAutofit/>
          </a:bodyPr>
          <a:lstStyle/>
          <a:p>
            <a:pPr>
              <a:buFont typeface="Wingdings" charset="0"/>
              <a:buChar char="n"/>
              <a:defRPr/>
            </a:pPr>
            <a:r>
              <a:rPr lang="ja-JP" altLang="en-US" sz="2800" dirty="0"/>
              <a:t>事後確率：</a:t>
            </a:r>
            <a:endParaRPr lang="en-US" altLang="ja-JP" sz="2800" dirty="0"/>
          </a:p>
          <a:p>
            <a:pPr>
              <a:buFont typeface="Wingdings" charset="0"/>
              <a:buNone/>
              <a:defRPr/>
            </a:pPr>
            <a:endParaRPr lang="en-US" altLang="ja-JP" sz="2800" dirty="0"/>
          </a:p>
        </p:txBody>
      </p:sp>
      <p:graphicFrame>
        <p:nvGraphicFramePr>
          <p:cNvPr id="5124" name="Object 4"/>
          <p:cNvGraphicFramePr>
            <a:graphicFrameLocks noGrp="1" noChangeAspect="1"/>
          </p:cNvGraphicFramePr>
          <p:nvPr>
            <p:ph sz="quarter" idx="2"/>
          </p:nvPr>
        </p:nvGraphicFramePr>
        <p:xfrm>
          <a:off x="2219800" y="1808912"/>
          <a:ext cx="2616200" cy="752475"/>
        </p:xfrm>
        <a:graphic>
          <a:graphicData uri="http://schemas.openxmlformats.org/presentationml/2006/ole">
            <mc:AlternateContent xmlns:mc="http://schemas.openxmlformats.org/markup-compatibility/2006">
              <mc:Choice xmlns:v="urn:schemas-microsoft-com:vml" Requires="v">
                <p:oleObj name="数式" r:id="rId3" imgW="1460160" imgH="419040" progId="Equation.3">
                  <p:embed/>
                </p:oleObj>
              </mc:Choice>
              <mc:Fallback>
                <p:oleObj name="数式" r:id="rId3" imgW="1460160" imgH="419040" progId="Equation.3">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800" y="1808912"/>
                        <a:ext cx="2616200" cy="752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9645" name="Object 13"/>
          <p:cNvGraphicFramePr>
            <a:graphicFrameLocks noChangeAspect="1"/>
          </p:cNvGraphicFramePr>
          <p:nvPr/>
        </p:nvGraphicFramePr>
        <p:xfrm>
          <a:off x="5029200" y="1905000"/>
          <a:ext cx="1150938" cy="457200"/>
        </p:xfrm>
        <a:graphic>
          <a:graphicData uri="http://schemas.openxmlformats.org/presentationml/2006/ole">
            <mc:AlternateContent xmlns:mc="http://schemas.openxmlformats.org/markup-compatibility/2006">
              <mc:Choice xmlns:v="urn:schemas-microsoft-com:vml" Requires="v">
                <p:oleObj name="数式" r:id="rId5" imgW="634725" imgH="253890" progId="Equation.3">
                  <p:embed/>
                </p:oleObj>
              </mc:Choice>
              <mc:Fallback>
                <p:oleObj name="数式" r:id="rId5" imgW="634725" imgH="25389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1905000"/>
                        <a:ext cx="1150938" cy="457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7657" name="Object 4"/>
          <p:cNvGraphicFramePr>
            <a:graphicFrameLocks noChangeAspect="1"/>
          </p:cNvGraphicFramePr>
          <p:nvPr>
            <p:extLst>
              <p:ext uri="{D42A27DB-BD31-4B8C-83A1-F6EECF244321}">
                <p14:modId xmlns:p14="http://schemas.microsoft.com/office/powerpoint/2010/main" val="2091186039"/>
              </p:ext>
            </p:extLst>
          </p:nvPr>
        </p:nvGraphicFramePr>
        <p:xfrm>
          <a:off x="457200" y="2438400"/>
          <a:ext cx="5711411" cy="1080120"/>
        </p:xfrm>
        <a:graphic>
          <a:graphicData uri="http://schemas.openxmlformats.org/presentationml/2006/ole">
            <mc:AlternateContent xmlns:mc="http://schemas.openxmlformats.org/markup-compatibility/2006">
              <mc:Choice xmlns:v="urn:schemas-microsoft-com:vml" Requires="v">
                <p:oleObj name="数式" r:id="rId7" imgW="2286000" imgH="431640" progId="Equation.3">
                  <p:embed/>
                </p:oleObj>
              </mc:Choice>
              <mc:Fallback>
                <p:oleObj name="数式" r:id="rId7" imgW="228600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438400"/>
                        <a:ext cx="5711411" cy="108012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2" name="テキスト ボックス 31"/>
          <p:cNvSpPr txBox="1"/>
          <p:nvPr/>
        </p:nvSpPr>
        <p:spPr>
          <a:xfrm>
            <a:off x="1115616" y="1105580"/>
            <a:ext cx="7272808" cy="523220"/>
          </a:xfrm>
          <a:prstGeom prst="rect">
            <a:avLst/>
          </a:prstGeom>
          <a:noFill/>
        </p:spPr>
        <p:txBody>
          <a:bodyPr wrap="square" rtlCol="0">
            <a:spAutoFit/>
          </a:bodyPr>
          <a:lstStyle/>
          <a:p>
            <a:r>
              <a:rPr lang="ja-JP" altLang="en-US" sz="2800" dirty="0"/>
              <a:t>光電子の量子性を考慮する</a:t>
            </a:r>
            <a:r>
              <a:rPr lang="en-US" altLang="ja-JP" sz="2800" dirty="0"/>
              <a:t>(</a:t>
            </a:r>
            <a:r>
              <a:rPr lang="ja-JP" altLang="en-US" sz="2800" dirty="0">
                <a:solidFill>
                  <a:srgbClr val="FF0000"/>
                </a:solidFill>
              </a:rPr>
              <a:t>ポアソン分布</a:t>
            </a:r>
            <a:r>
              <a:rPr lang="en-US" altLang="ja-JP" sz="2800" dirty="0"/>
              <a:t>)</a:t>
            </a:r>
            <a:endParaRPr kumimoji="1" lang="ja-JP" altLang="en-US" sz="2800" dirty="0"/>
          </a:p>
        </p:txBody>
      </p:sp>
      <p:sp>
        <p:nvSpPr>
          <p:cNvPr id="24" name="円/楕円 23"/>
          <p:cNvSpPr/>
          <p:nvPr/>
        </p:nvSpPr>
        <p:spPr>
          <a:xfrm>
            <a:off x="8032377" y="1844983"/>
            <a:ext cx="500063" cy="5000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graphicFrame>
        <p:nvGraphicFramePr>
          <p:cNvPr id="25" name="Object 16"/>
          <p:cNvGraphicFramePr>
            <a:graphicFrameLocks noChangeAspect="1"/>
          </p:cNvGraphicFramePr>
          <p:nvPr/>
        </p:nvGraphicFramePr>
        <p:xfrm>
          <a:off x="6754890" y="1929120"/>
          <a:ext cx="238125" cy="333375"/>
        </p:xfrm>
        <a:graphic>
          <a:graphicData uri="http://schemas.openxmlformats.org/presentationml/2006/ole">
            <mc:AlternateContent xmlns:mc="http://schemas.openxmlformats.org/markup-compatibility/2006">
              <mc:Choice xmlns:v="urn:schemas-microsoft-com:vml" Requires="v">
                <p:oleObj name="数式" r:id="rId9" imgW="126725" imgH="177415" progId="Equation.3">
                  <p:embed/>
                </p:oleObj>
              </mc:Choice>
              <mc:Fallback>
                <p:oleObj name="数式" r:id="rId9" imgW="126725" imgH="177415"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4890" y="1929120"/>
                        <a:ext cx="238125" cy="333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6" name="Object 17"/>
          <p:cNvGraphicFramePr>
            <a:graphicFrameLocks noChangeAspect="1"/>
          </p:cNvGraphicFramePr>
          <p:nvPr/>
        </p:nvGraphicFramePr>
        <p:xfrm>
          <a:off x="8150920" y="1936289"/>
          <a:ext cx="261937" cy="312737"/>
        </p:xfrm>
        <a:graphic>
          <a:graphicData uri="http://schemas.openxmlformats.org/presentationml/2006/ole">
            <mc:AlternateContent xmlns:mc="http://schemas.openxmlformats.org/markup-compatibility/2006">
              <mc:Choice xmlns:v="urn:schemas-microsoft-com:vml" Requires="v">
                <p:oleObj name="数式" r:id="rId11" imgW="139579" imgH="164957" progId="Equation.3">
                  <p:embed/>
                </p:oleObj>
              </mc:Choice>
              <mc:Fallback>
                <p:oleObj name="数式" r:id="rId11" imgW="139579" imgH="164957"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0920" y="1936289"/>
                        <a:ext cx="261937" cy="3127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7" name="テキスト ボックス 27"/>
          <p:cNvSpPr txBox="1">
            <a:spLocks noChangeArrowheads="1"/>
          </p:cNvSpPr>
          <p:nvPr/>
        </p:nvSpPr>
        <p:spPr bwMode="auto">
          <a:xfrm>
            <a:off x="7137385" y="2014003"/>
            <a:ext cx="800219" cy="461665"/>
          </a:xfrm>
          <a:prstGeom prst="rect">
            <a:avLst/>
          </a:prstGeom>
          <a:noFill/>
          <a:ln w="9525">
            <a:noFill/>
            <a:miter lim="800000"/>
            <a:headEnd/>
            <a:tailEnd/>
          </a:ln>
        </p:spPr>
        <p:txBody>
          <a:bodyPr wrap="none">
            <a:spAutoFit/>
          </a:bodyPr>
          <a:lstStyle/>
          <a:p>
            <a:pPr algn="ctr"/>
            <a:r>
              <a:rPr lang="ja-JP" altLang="en-US" sz="2400" dirty="0">
                <a:solidFill>
                  <a:srgbClr val="000000"/>
                </a:solidFill>
                <a:latin typeface="ＭＳ Ｐゴシック" charset="-128"/>
              </a:rPr>
              <a:t>生成</a:t>
            </a:r>
            <a:endParaRPr lang="ja-JP" altLang="en-US" sz="1800" dirty="0">
              <a:solidFill>
                <a:srgbClr val="000000"/>
              </a:solidFill>
              <a:latin typeface="ＭＳ Ｐゴシック" charset="-128"/>
            </a:endParaRPr>
          </a:p>
        </p:txBody>
      </p:sp>
      <p:cxnSp>
        <p:nvCxnSpPr>
          <p:cNvPr id="28" name="直線矢印コネクタ 27"/>
          <p:cNvCxnSpPr>
            <a:stCxn id="41" idx="6"/>
            <a:endCxn id="24" idx="2"/>
          </p:cNvCxnSpPr>
          <p:nvPr/>
        </p:nvCxnSpPr>
        <p:spPr>
          <a:xfrm flipV="1">
            <a:off x="7121360" y="2095014"/>
            <a:ext cx="911017" cy="94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下カーブ矢印 28"/>
          <p:cNvSpPr>
            <a:spLocks noChangeArrowheads="1"/>
          </p:cNvSpPr>
          <p:nvPr/>
        </p:nvSpPr>
        <p:spPr bwMode="auto">
          <a:xfrm rot="10800000">
            <a:off x="6851277" y="2402195"/>
            <a:ext cx="1447800" cy="381000"/>
          </a:xfrm>
          <a:prstGeom prst="curvedDownArrow">
            <a:avLst>
              <a:gd name="adj1" fmla="val 46304"/>
              <a:gd name="adj2" fmla="val 76176"/>
              <a:gd name="adj3" fmla="val 44481"/>
            </a:avLst>
          </a:prstGeom>
          <a:solidFill>
            <a:schemeClr val="bg1"/>
          </a:solidFill>
          <a:ln w="25400">
            <a:solidFill>
              <a:schemeClr val="tx1"/>
            </a:solidFill>
            <a:miter lim="800000"/>
            <a:headEnd/>
            <a:tailEnd/>
          </a:ln>
          <a:effectLst>
            <a:outerShdw dist="23000" dir="5400000" rotWithShape="0">
              <a:srgbClr val="808080">
                <a:alpha val="34999"/>
              </a:srgbClr>
            </a:outerShdw>
          </a:effectLst>
        </p:spPr>
        <p:txBody>
          <a:bodyPr anchor="ctr"/>
          <a:lstStyle/>
          <a:p>
            <a:pPr algn="ctr">
              <a:defRPr/>
            </a:pPr>
            <a:endParaRPr lang="ja-JP" altLang="en-US">
              <a:latin typeface="+mn-lt"/>
              <a:ea typeface="+mn-ea"/>
            </a:endParaRPr>
          </a:p>
        </p:txBody>
      </p:sp>
      <p:sp>
        <p:nvSpPr>
          <p:cNvPr id="30" name="テキスト ボックス 29"/>
          <p:cNvSpPr txBox="1"/>
          <p:nvPr/>
        </p:nvSpPr>
        <p:spPr>
          <a:xfrm>
            <a:off x="7251129" y="2851755"/>
            <a:ext cx="878929" cy="461665"/>
          </a:xfrm>
          <a:prstGeom prst="rect">
            <a:avLst/>
          </a:prstGeom>
          <a:noFill/>
        </p:spPr>
        <p:txBody>
          <a:bodyPr wrap="square" rtlCol="0">
            <a:spAutoFit/>
          </a:bodyPr>
          <a:lstStyle/>
          <a:p>
            <a:r>
              <a:rPr kumimoji="1" lang="ja-JP" altLang="en-US" sz="2400" dirty="0"/>
              <a:t>推定</a:t>
            </a:r>
          </a:p>
        </p:txBody>
      </p:sp>
      <p:sp>
        <p:nvSpPr>
          <p:cNvPr id="35" name="テキスト ボックス 34"/>
          <p:cNvSpPr txBox="1"/>
          <p:nvPr/>
        </p:nvSpPr>
        <p:spPr>
          <a:xfrm>
            <a:off x="6876256" y="3385428"/>
            <a:ext cx="1779654" cy="369332"/>
          </a:xfrm>
          <a:prstGeom prst="rect">
            <a:avLst/>
          </a:prstGeom>
          <a:noFill/>
        </p:spPr>
        <p:txBody>
          <a:bodyPr wrap="none" rtlCol="0">
            <a:spAutoFit/>
          </a:bodyPr>
          <a:lstStyle/>
          <a:p>
            <a:r>
              <a:rPr kumimoji="1" lang="ja-JP" altLang="en-US" dirty="0"/>
              <a:t>：ピーク位置など</a:t>
            </a:r>
            <a:endParaRPr kumimoji="1" lang="en-US" altLang="ja-JP" dirty="0"/>
          </a:p>
        </p:txBody>
      </p:sp>
      <p:sp>
        <p:nvSpPr>
          <p:cNvPr id="36" name="テキスト ボックス 35"/>
          <p:cNvSpPr txBox="1"/>
          <p:nvPr/>
        </p:nvSpPr>
        <p:spPr>
          <a:xfrm>
            <a:off x="6876256" y="3745468"/>
            <a:ext cx="1754006" cy="369332"/>
          </a:xfrm>
          <a:prstGeom prst="rect">
            <a:avLst/>
          </a:prstGeom>
          <a:noFill/>
        </p:spPr>
        <p:txBody>
          <a:bodyPr wrap="none" rtlCol="0">
            <a:spAutoFit/>
          </a:bodyPr>
          <a:lstStyle/>
          <a:p>
            <a:r>
              <a:rPr kumimoji="1" lang="ja-JP" altLang="en-US" dirty="0"/>
              <a:t>：観測スペクトル</a:t>
            </a:r>
          </a:p>
        </p:txBody>
      </p:sp>
      <p:sp>
        <p:nvSpPr>
          <p:cNvPr id="41" name="円/楕円 40"/>
          <p:cNvSpPr/>
          <p:nvPr/>
        </p:nvSpPr>
        <p:spPr>
          <a:xfrm>
            <a:off x="6621297" y="1845923"/>
            <a:ext cx="500063" cy="5000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graphicFrame>
        <p:nvGraphicFramePr>
          <p:cNvPr id="169995" name="Object 11"/>
          <p:cNvGraphicFramePr>
            <a:graphicFrameLocks noChangeAspect="1"/>
          </p:cNvGraphicFramePr>
          <p:nvPr/>
        </p:nvGraphicFramePr>
        <p:xfrm>
          <a:off x="6660232" y="3412093"/>
          <a:ext cx="238125" cy="333375"/>
        </p:xfrm>
        <a:graphic>
          <a:graphicData uri="http://schemas.openxmlformats.org/presentationml/2006/ole">
            <mc:AlternateContent xmlns:mc="http://schemas.openxmlformats.org/markup-compatibility/2006">
              <mc:Choice xmlns:v="urn:schemas-microsoft-com:vml" Requires="v">
                <p:oleObj name="数式" r:id="rId13" imgW="126720" imgH="177480" progId="Equation.3">
                  <p:embed/>
                </p:oleObj>
              </mc:Choice>
              <mc:Fallback>
                <p:oleObj name="数式" r:id="rId13" imgW="126720" imgH="17748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60232" y="3412093"/>
                        <a:ext cx="238125" cy="333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69996" name="Object 12"/>
          <p:cNvGraphicFramePr>
            <a:graphicFrameLocks noChangeAspect="1"/>
          </p:cNvGraphicFramePr>
          <p:nvPr/>
        </p:nvGraphicFramePr>
        <p:xfrm>
          <a:off x="6660232" y="3745468"/>
          <a:ext cx="261938" cy="312737"/>
        </p:xfrm>
        <a:graphic>
          <a:graphicData uri="http://schemas.openxmlformats.org/presentationml/2006/ole">
            <mc:AlternateContent xmlns:mc="http://schemas.openxmlformats.org/markup-compatibility/2006">
              <mc:Choice xmlns:v="urn:schemas-microsoft-com:vml" Requires="v">
                <p:oleObj name="数式" r:id="rId15" imgW="139680" imgH="164880" progId="Equation.3">
                  <p:embed/>
                </p:oleObj>
              </mc:Choice>
              <mc:Fallback>
                <p:oleObj name="数式" r:id="rId15" imgW="139680" imgH="16488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232" y="3745468"/>
                        <a:ext cx="261938" cy="3127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3" name="Object 3"/>
          <p:cNvGraphicFramePr>
            <a:graphicFrameLocks noChangeAspect="1"/>
          </p:cNvGraphicFramePr>
          <p:nvPr>
            <p:extLst>
              <p:ext uri="{D42A27DB-BD31-4B8C-83A1-F6EECF244321}">
                <p14:modId xmlns:p14="http://schemas.microsoft.com/office/powerpoint/2010/main" val="854629269"/>
              </p:ext>
            </p:extLst>
          </p:nvPr>
        </p:nvGraphicFramePr>
        <p:xfrm>
          <a:off x="533400" y="4572000"/>
          <a:ext cx="6964363" cy="1288260"/>
        </p:xfrm>
        <a:graphic>
          <a:graphicData uri="http://schemas.openxmlformats.org/presentationml/2006/ole">
            <mc:AlternateContent xmlns:mc="http://schemas.openxmlformats.org/markup-compatibility/2006">
              <mc:Choice xmlns:v="urn:schemas-microsoft-com:vml" Requires="v">
                <p:oleObj name="Equation" r:id="rId17" imgW="2806700" imgH="520700" progId="Equation.3">
                  <p:embed/>
                </p:oleObj>
              </mc:Choice>
              <mc:Fallback>
                <p:oleObj name="Equation" r:id="rId17" imgW="2806700" imgH="520700" progId="Equation.3">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3400" y="4572000"/>
                        <a:ext cx="6964363" cy="128826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正方形/長方形 1"/>
          <p:cNvSpPr/>
          <p:nvPr/>
        </p:nvSpPr>
        <p:spPr>
          <a:xfrm>
            <a:off x="457200" y="4572000"/>
            <a:ext cx="7696200" cy="12954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aphicFrame>
        <p:nvGraphicFramePr>
          <p:cNvPr id="1217" name="Object 193"/>
          <p:cNvGraphicFramePr>
            <a:graphicFrameLocks noChangeAspect="1"/>
          </p:cNvGraphicFramePr>
          <p:nvPr/>
        </p:nvGraphicFramePr>
        <p:xfrm>
          <a:off x="2057400" y="3581400"/>
          <a:ext cx="3581400" cy="927164"/>
        </p:xfrm>
        <a:graphic>
          <a:graphicData uri="http://schemas.openxmlformats.org/presentationml/2006/ole">
            <mc:AlternateContent xmlns:mc="http://schemas.openxmlformats.org/markup-compatibility/2006">
              <mc:Choice xmlns:v="urn:schemas-microsoft-com:vml" Requires="v">
                <p:oleObj name="数式" r:id="rId19" imgW="1663700" imgH="431800" progId="Equation.3">
                  <p:embed/>
                </p:oleObj>
              </mc:Choice>
              <mc:Fallback>
                <p:oleObj name="数式" r:id="rId19" imgW="1663700" imgH="431800" progId="Equation.3">
                  <p:embed/>
                  <p:pic>
                    <p:nvPicPr>
                      <p:cNvPr id="0"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57400" y="3581400"/>
                        <a:ext cx="3581400" cy="92716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4" name="テキスト ボックス 33"/>
          <p:cNvSpPr txBox="1"/>
          <p:nvPr/>
        </p:nvSpPr>
        <p:spPr>
          <a:xfrm>
            <a:off x="457200" y="3505200"/>
            <a:ext cx="1600200" cy="461665"/>
          </a:xfrm>
          <a:prstGeom prst="rect">
            <a:avLst/>
          </a:prstGeom>
          <a:noFill/>
        </p:spPr>
        <p:txBody>
          <a:bodyPr wrap="square" rtlCol="0">
            <a:spAutoFit/>
          </a:bodyPr>
          <a:lstStyle/>
          <a:p>
            <a:r>
              <a:rPr lang="ja-JP" altLang="en-US" sz="2400" dirty="0"/>
              <a:t>これまでの</a:t>
            </a:r>
            <a:endParaRPr kumimoji="1" lang="ja-JP" altLang="en-US" sz="2400" dirty="0"/>
          </a:p>
        </p:txBody>
      </p:sp>
      <p:sp>
        <p:nvSpPr>
          <p:cNvPr id="37" name="テキスト ボックス 36"/>
          <p:cNvSpPr txBox="1"/>
          <p:nvPr/>
        </p:nvSpPr>
        <p:spPr>
          <a:xfrm>
            <a:off x="457200" y="6096001"/>
            <a:ext cx="2590800" cy="461665"/>
          </a:xfrm>
          <a:prstGeom prst="rect">
            <a:avLst/>
          </a:prstGeom>
          <a:noFill/>
        </p:spPr>
        <p:txBody>
          <a:bodyPr wrap="square" rtlCol="0">
            <a:spAutoFit/>
          </a:bodyPr>
          <a:lstStyle/>
          <a:p>
            <a:r>
              <a:rPr lang="ja-JP" altLang="en-US" sz="2400" dirty="0"/>
              <a:t>に変更するだけ</a:t>
            </a:r>
            <a:endParaRPr kumimoji="1" lang="ja-JP" altLang="en-US" sz="2400" dirty="0"/>
          </a:p>
        </p:txBody>
      </p:sp>
    </p:spTree>
    <p:extLst>
      <p:ext uri="{BB962C8B-B14F-4D97-AF65-F5344CB8AC3E}">
        <p14:creationId xmlns:p14="http://schemas.microsoft.com/office/powerpoint/2010/main" val="1801870858"/>
      </p:ext>
    </p:extLst>
  </p:cSld>
  <p:clrMapOvr>
    <a:masterClrMapping/>
  </p:clrMapOvr>
  <p:transition advTm="106062"/>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 descr="C:\Documents and Settings\レイ\デスクトップ\estimated_data_final.png"/>
          <p:cNvPicPr>
            <a:picLocks noChangeAspect="1" noChangeArrowheads="1"/>
          </p:cNvPicPr>
          <p:nvPr/>
        </p:nvPicPr>
        <p:blipFill>
          <a:blip r:embed="rId2" cstate="print"/>
          <a:srcRect/>
          <a:stretch>
            <a:fillRect/>
          </a:stretch>
        </p:blipFill>
        <p:spPr bwMode="auto">
          <a:xfrm>
            <a:off x="152400" y="1772816"/>
            <a:ext cx="8667918" cy="4680520"/>
          </a:xfrm>
          <a:prstGeom prst="rect">
            <a:avLst/>
          </a:prstGeom>
          <a:noFill/>
        </p:spPr>
      </p:pic>
      <p:sp>
        <p:nvSpPr>
          <p:cNvPr id="11" name="テキスト ボックス 10"/>
          <p:cNvSpPr txBox="1"/>
          <p:nvPr/>
        </p:nvSpPr>
        <p:spPr>
          <a:xfrm>
            <a:off x="2051720" y="2737520"/>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13" name="テキスト ボックス 12"/>
          <p:cNvSpPr txBox="1"/>
          <p:nvPr/>
        </p:nvSpPr>
        <p:spPr>
          <a:xfrm>
            <a:off x="945835" y="2377480"/>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17" name="テキスト ボックス 16"/>
          <p:cNvSpPr txBox="1"/>
          <p:nvPr/>
        </p:nvSpPr>
        <p:spPr>
          <a:xfrm>
            <a:off x="5004048" y="2665512"/>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19" name="テキスト ボックス 18"/>
          <p:cNvSpPr txBox="1"/>
          <p:nvPr/>
        </p:nvSpPr>
        <p:spPr>
          <a:xfrm>
            <a:off x="3851920" y="2305472"/>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0" name="テキスト ボックス 19"/>
          <p:cNvSpPr txBox="1"/>
          <p:nvPr/>
        </p:nvSpPr>
        <p:spPr>
          <a:xfrm>
            <a:off x="7884368" y="2593504"/>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22" name="テキスト ボックス 21"/>
          <p:cNvSpPr txBox="1"/>
          <p:nvPr/>
        </p:nvSpPr>
        <p:spPr>
          <a:xfrm>
            <a:off x="6660232" y="2521496"/>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3" name="テキスト ボックス 22"/>
          <p:cNvSpPr txBox="1"/>
          <p:nvPr/>
        </p:nvSpPr>
        <p:spPr>
          <a:xfrm>
            <a:off x="2051720" y="5041776"/>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24" name="テキスト ボックス 23"/>
          <p:cNvSpPr txBox="1"/>
          <p:nvPr/>
        </p:nvSpPr>
        <p:spPr>
          <a:xfrm>
            <a:off x="827584" y="4753744"/>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5" name="テキスト ボックス 24"/>
          <p:cNvSpPr txBox="1"/>
          <p:nvPr/>
        </p:nvSpPr>
        <p:spPr>
          <a:xfrm>
            <a:off x="4932040" y="5041776"/>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26" name="テキスト ボックス 25"/>
          <p:cNvSpPr txBox="1"/>
          <p:nvPr/>
        </p:nvSpPr>
        <p:spPr>
          <a:xfrm>
            <a:off x="3779912" y="4681736"/>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7" name="テキスト ボックス 26"/>
          <p:cNvSpPr txBox="1"/>
          <p:nvPr/>
        </p:nvSpPr>
        <p:spPr>
          <a:xfrm>
            <a:off x="7956376" y="5113784"/>
            <a:ext cx="817853" cy="400110"/>
          </a:xfrm>
          <a:prstGeom prst="rect">
            <a:avLst/>
          </a:prstGeom>
          <a:noFill/>
        </p:spPr>
        <p:txBody>
          <a:bodyPr wrap="none" rtlCol="0">
            <a:spAutoFit/>
          </a:bodyPr>
          <a:lstStyle/>
          <a:p>
            <a:r>
              <a:rPr kumimoji="1" lang="en-US" altLang="ja-JP" sz="2000" dirty="0"/>
              <a:t>peak2</a:t>
            </a:r>
            <a:endParaRPr kumimoji="1" lang="ja-JP" altLang="en-US" sz="2400" dirty="0"/>
          </a:p>
        </p:txBody>
      </p:sp>
      <p:sp>
        <p:nvSpPr>
          <p:cNvPr id="28" name="テキスト ボックス 27"/>
          <p:cNvSpPr txBox="1"/>
          <p:nvPr/>
        </p:nvSpPr>
        <p:spPr>
          <a:xfrm>
            <a:off x="6660232" y="4897760"/>
            <a:ext cx="817853" cy="400110"/>
          </a:xfrm>
          <a:prstGeom prst="rect">
            <a:avLst/>
          </a:prstGeom>
          <a:noFill/>
        </p:spPr>
        <p:txBody>
          <a:bodyPr wrap="none" rtlCol="0">
            <a:spAutoFit/>
          </a:bodyPr>
          <a:lstStyle/>
          <a:p>
            <a:r>
              <a:rPr kumimoji="1" lang="en-US" altLang="ja-JP" sz="2000" dirty="0"/>
              <a:t>peak1</a:t>
            </a:r>
            <a:endParaRPr kumimoji="1" lang="ja-JP" altLang="en-US" sz="2400" dirty="0"/>
          </a:p>
        </p:txBody>
      </p:sp>
      <p:sp>
        <p:nvSpPr>
          <p:cNvPr id="29" name="テキスト ボックス 28"/>
          <p:cNvSpPr txBox="1"/>
          <p:nvPr/>
        </p:nvSpPr>
        <p:spPr>
          <a:xfrm>
            <a:off x="1907704" y="1801416"/>
            <a:ext cx="1160895" cy="523220"/>
          </a:xfrm>
          <a:prstGeom prst="rect">
            <a:avLst/>
          </a:prstGeom>
          <a:noFill/>
        </p:spPr>
        <p:txBody>
          <a:bodyPr wrap="none" rtlCol="0">
            <a:spAutoFit/>
          </a:bodyPr>
          <a:lstStyle/>
          <a:p>
            <a:r>
              <a:rPr kumimoji="1" lang="en-US" altLang="ja-JP" sz="2800" dirty="0"/>
              <a:t>400ms</a:t>
            </a:r>
            <a:endParaRPr kumimoji="1" lang="ja-JP" altLang="en-US" sz="2400" dirty="0"/>
          </a:p>
        </p:txBody>
      </p:sp>
      <p:sp>
        <p:nvSpPr>
          <p:cNvPr id="30" name="テキスト ボックス 29"/>
          <p:cNvSpPr txBox="1"/>
          <p:nvPr/>
        </p:nvSpPr>
        <p:spPr>
          <a:xfrm>
            <a:off x="5004048" y="1801416"/>
            <a:ext cx="978153" cy="523220"/>
          </a:xfrm>
          <a:prstGeom prst="rect">
            <a:avLst/>
          </a:prstGeom>
          <a:noFill/>
        </p:spPr>
        <p:txBody>
          <a:bodyPr wrap="none" rtlCol="0">
            <a:spAutoFit/>
          </a:bodyPr>
          <a:lstStyle/>
          <a:p>
            <a:r>
              <a:rPr kumimoji="1" lang="en-US" altLang="ja-JP" sz="2800" dirty="0"/>
              <a:t>40ms</a:t>
            </a:r>
            <a:endParaRPr kumimoji="1" lang="ja-JP" altLang="en-US" sz="2400" dirty="0"/>
          </a:p>
        </p:txBody>
      </p:sp>
      <p:sp>
        <p:nvSpPr>
          <p:cNvPr id="31" name="テキスト ボックス 30"/>
          <p:cNvSpPr txBox="1"/>
          <p:nvPr/>
        </p:nvSpPr>
        <p:spPr>
          <a:xfrm>
            <a:off x="7842319" y="1801416"/>
            <a:ext cx="978153" cy="523220"/>
          </a:xfrm>
          <a:prstGeom prst="rect">
            <a:avLst/>
          </a:prstGeom>
          <a:noFill/>
        </p:spPr>
        <p:txBody>
          <a:bodyPr wrap="none" rtlCol="0">
            <a:spAutoFit/>
          </a:bodyPr>
          <a:lstStyle/>
          <a:p>
            <a:r>
              <a:rPr lang="en-US" altLang="ja-JP" sz="2800" dirty="0"/>
              <a:t>16</a:t>
            </a:r>
            <a:r>
              <a:rPr kumimoji="1" lang="en-US" altLang="ja-JP" sz="2800" dirty="0"/>
              <a:t>ms</a:t>
            </a:r>
            <a:endParaRPr kumimoji="1" lang="ja-JP" altLang="en-US" sz="2400" dirty="0"/>
          </a:p>
        </p:txBody>
      </p:sp>
      <p:sp>
        <p:nvSpPr>
          <p:cNvPr id="32" name="テキスト ボックス 31"/>
          <p:cNvSpPr txBox="1"/>
          <p:nvPr/>
        </p:nvSpPr>
        <p:spPr>
          <a:xfrm>
            <a:off x="2264421" y="4230524"/>
            <a:ext cx="795411" cy="523220"/>
          </a:xfrm>
          <a:prstGeom prst="rect">
            <a:avLst/>
          </a:prstGeom>
          <a:noFill/>
        </p:spPr>
        <p:txBody>
          <a:bodyPr wrap="none" rtlCol="0">
            <a:spAutoFit/>
          </a:bodyPr>
          <a:lstStyle/>
          <a:p>
            <a:r>
              <a:rPr lang="en-US" altLang="ja-JP" sz="2800" dirty="0"/>
              <a:t>8</a:t>
            </a:r>
            <a:r>
              <a:rPr kumimoji="1" lang="en-US" altLang="ja-JP" sz="2800" dirty="0"/>
              <a:t>ms</a:t>
            </a:r>
            <a:endParaRPr kumimoji="1" lang="ja-JP" altLang="en-US" sz="2400" dirty="0"/>
          </a:p>
        </p:txBody>
      </p:sp>
      <p:sp>
        <p:nvSpPr>
          <p:cNvPr id="33" name="テキスト ボックス 32"/>
          <p:cNvSpPr txBox="1"/>
          <p:nvPr/>
        </p:nvSpPr>
        <p:spPr>
          <a:xfrm>
            <a:off x="5148064" y="4230524"/>
            <a:ext cx="795411" cy="523220"/>
          </a:xfrm>
          <a:prstGeom prst="rect">
            <a:avLst/>
          </a:prstGeom>
          <a:noFill/>
        </p:spPr>
        <p:txBody>
          <a:bodyPr wrap="none" rtlCol="0">
            <a:spAutoFit/>
          </a:bodyPr>
          <a:lstStyle/>
          <a:p>
            <a:r>
              <a:rPr lang="en-US" altLang="ja-JP" sz="2800" dirty="0"/>
              <a:t>4</a:t>
            </a:r>
            <a:r>
              <a:rPr kumimoji="1" lang="en-US" altLang="ja-JP" sz="2800" dirty="0"/>
              <a:t>ms</a:t>
            </a:r>
            <a:endParaRPr kumimoji="1" lang="ja-JP" altLang="en-US" sz="2400" dirty="0"/>
          </a:p>
        </p:txBody>
      </p:sp>
      <p:sp>
        <p:nvSpPr>
          <p:cNvPr id="34" name="テキスト ボックス 33"/>
          <p:cNvSpPr txBox="1"/>
          <p:nvPr/>
        </p:nvSpPr>
        <p:spPr>
          <a:xfrm>
            <a:off x="8025061" y="4230524"/>
            <a:ext cx="795411" cy="523220"/>
          </a:xfrm>
          <a:prstGeom prst="rect">
            <a:avLst/>
          </a:prstGeom>
          <a:noFill/>
        </p:spPr>
        <p:txBody>
          <a:bodyPr wrap="none" rtlCol="0">
            <a:spAutoFit/>
          </a:bodyPr>
          <a:lstStyle/>
          <a:p>
            <a:r>
              <a:rPr lang="en-US" altLang="ja-JP" sz="2800" dirty="0"/>
              <a:t>1</a:t>
            </a:r>
            <a:r>
              <a:rPr kumimoji="1" lang="en-US" altLang="ja-JP" sz="2800" dirty="0"/>
              <a:t>ms</a:t>
            </a:r>
            <a:endParaRPr kumimoji="1" lang="ja-JP" altLang="en-US" sz="2400" dirty="0"/>
          </a:p>
        </p:txBody>
      </p:sp>
      <p:cxnSp>
        <p:nvCxnSpPr>
          <p:cNvPr id="36" name="直線矢印コネクタ 35"/>
          <p:cNvCxnSpPr/>
          <p:nvPr/>
        </p:nvCxnSpPr>
        <p:spPr bwMode="auto">
          <a:xfrm rot="5400000" flipH="1" flipV="1">
            <a:off x="4991100" y="5392316"/>
            <a:ext cx="1371600" cy="990600"/>
          </a:xfrm>
          <a:prstGeom prst="straightConnector1">
            <a:avLst/>
          </a:prstGeom>
          <a:solidFill>
            <a:schemeClr val="accent1"/>
          </a:solidFill>
          <a:ln w="63500" cap="flat" cmpd="sng" algn="ctr">
            <a:solidFill>
              <a:srgbClr val="FF0000"/>
            </a:solidFill>
            <a:prstDash val="solid"/>
            <a:round/>
            <a:headEnd type="none" w="med" len="med"/>
            <a:tailEnd type="arrow"/>
          </a:ln>
          <a:effectLst/>
        </p:spPr>
      </p:cxnSp>
      <p:sp>
        <p:nvSpPr>
          <p:cNvPr id="39" name="テキスト ボックス 38"/>
          <p:cNvSpPr txBox="1"/>
          <p:nvPr/>
        </p:nvSpPr>
        <p:spPr>
          <a:xfrm>
            <a:off x="3810000" y="6421016"/>
            <a:ext cx="1600200" cy="461665"/>
          </a:xfrm>
          <a:prstGeom prst="rect">
            <a:avLst/>
          </a:prstGeom>
          <a:noFill/>
        </p:spPr>
        <p:txBody>
          <a:bodyPr wrap="square" rtlCol="0">
            <a:spAutoFit/>
          </a:bodyPr>
          <a:lstStyle/>
          <a:p>
            <a:r>
              <a:rPr lang="ja-JP" altLang="en-US" sz="2400" dirty="0">
                <a:solidFill>
                  <a:srgbClr val="FF0000"/>
                </a:solidFill>
              </a:rPr>
              <a:t>ここまで</a:t>
            </a:r>
            <a:endParaRPr kumimoji="1" lang="ja-JP" altLang="en-US" sz="2400" dirty="0">
              <a:solidFill>
                <a:srgbClr val="FF0000"/>
              </a:solidFill>
            </a:endParaRPr>
          </a:p>
        </p:txBody>
      </p:sp>
      <p:sp>
        <p:nvSpPr>
          <p:cNvPr id="47" name="タイトル 1"/>
          <p:cNvSpPr>
            <a:spLocks noGrp="1"/>
          </p:cNvSpPr>
          <p:nvPr>
            <p:ph type="title"/>
          </p:nvPr>
        </p:nvSpPr>
        <p:spPr>
          <a:xfrm>
            <a:off x="467544" y="116632"/>
            <a:ext cx="8229600" cy="1143000"/>
          </a:xfrm>
        </p:spPr>
        <p:txBody>
          <a:bodyPr>
            <a:normAutofit fontScale="90000"/>
          </a:bodyPr>
          <a:lstStyle/>
          <a:p>
            <a:r>
              <a:rPr lang="ja-JP" altLang="en-US" dirty="0"/>
              <a:t>問題</a:t>
            </a:r>
            <a:r>
              <a:rPr lang="en-US" altLang="ja-JP" dirty="0"/>
              <a:t>2 </a:t>
            </a:r>
            <a:r>
              <a:rPr lang="ja-JP" altLang="en-US" dirty="0"/>
              <a:t>時間分解</a:t>
            </a:r>
            <a:r>
              <a:rPr lang="en-US" altLang="ja-JP" dirty="0"/>
              <a:t>XPS</a:t>
            </a:r>
            <a:br>
              <a:rPr lang="en-US" altLang="ja-JP" dirty="0"/>
            </a:br>
            <a:r>
              <a:rPr lang="ja-JP" altLang="en-US" dirty="0"/>
              <a:t>どこまで時間窓を小さくできるか</a:t>
            </a:r>
            <a:endParaRPr kumimoji="1" lang="ja-JP" altLang="en-US" dirty="0"/>
          </a:p>
        </p:txBody>
      </p:sp>
      <p:sp>
        <p:nvSpPr>
          <p:cNvPr id="35" name="テキスト ボックス 34"/>
          <p:cNvSpPr txBox="1"/>
          <p:nvPr/>
        </p:nvSpPr>
        <p:spPr>
          <a:xfrm>
            <a:off x="179512" y="1196752"/>
            <a:ext cx="1833989" cy="584776"/>
          </a:xfrm>
          <a:prstGeom prst="rect">
            <a:avLst/>
          </a:prstGeom>
          <a:noFill/>
        </p:spPr>
        <p:txBody>
          <a:bodyPr wrap="none" rtlCol="0">
            <a:spAutoFit/>
          </a:bodyPr>
          <a:lstStyle/>
          <a:p>
            <a:r>
              <a:rPr lang="en-US" altLang="ja-JP" sz="3200" dirty="0"/>
              <a:t>MoS</a:t>
            </a:r>
            <a:r>
              <a:rPr lang="en-US" altLang="ja-JP" sz="4000" baseline="-25000" dirty="0"/>
              <a:t>2</a:t>
            </a:r>
            <a:r>
              <a:rPr lang="en-US" altLang="ja-JP" sz="3200" dirty="0"/>
              <a:t> 2p</a:t>
            </a:r>
            <a:endParaRPr kumimoji="1" lang="ja-JP" altLang="en-US" sz="3200" baseline="-25000" dirty="0"/>
          </a:p>
        </p:txBody>
      </p:sp>
    </p:spTree>
    <p:extLst>
      <p:ext uri="{BB962C8B-B14F-4D97-AF65-F5344CB8AC3E}">
        <p14:creationId xmlns:p14="http://schemas.microsoft.com/office/powerpoint/2010/main" val="3705900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MCMC</a:t>
            </a:r>
            <a:r>
              <a:rPr kumimoji="1" lang="ja-JP" altLang="en-US" dirty="0"/>
              <a:t>法によるヒストグラム作成</a:t>
            </a:r>
          </a:p>
        </p:txBody>
      </p:sp>
      <p:graphicFrame>
        <p:nvGraphicFramePr>
          <p:cNvPr id="4" name="Object 4"/>
          <p:cNvGraphicFramePr>
            <a:graphicFrameLocks noChangeAspect="1"/>
          </p:cNvGraphicFramePr>
          <p:nvPr>
            <p:extLst>
              <p:ext uri="{D42A27DB-BD31-4B8C-83A1-F6EECF244321}">
                <p14:modId xmlns:p14="http://schemas.microsoft.com/office/powerpoint/2010/main" val="139339248"/>
              </p:ext>
            </p:extLst>
          </p:nvPr>
        </p:nvGraphicFramePr>
        <p:xfrm>
          <a:off x="275785" y="1822603"/>
          <a:ext cx="3794095" cy="983406"/>
        </p:xfrm>
        <a:graphic>
          <a:graphicData uri="http://schemas.openxmlformats.org/presentationml/2006/ole">
            <mc:AlternateContent xmlns:mc="http://schemas.openxmlformats.org/markup-compatibility/2006">
              <mc:Choice xmlns:v="urn:schemas-microsoft-com:vml" Requires="v">
                <p:oleObj name="数式" r:id="rId2" imgW="1663700" imgH="431800" progId="Equation.3">
                  <p:embed/>
                </p:oleObj>
              </mc:Choice>
              <mc:Fallback>
                <p:oleObj name="数式" r:id="rId2" imgW="1663700" imgH="43180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85" y="1822603"/>
                        <a:ext cx="3794095" cy="983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テキスト ボックス 4"/>
          <p:cNvSpPr txBox="1"/>
          <p:nvPr/>
        </p:nvSpPr>
        <p:spPr>
          <a:xfrm>
            <a:off x="219965" y="1472592"/>
            <a:ext cx="1415772" cy="461665"/>
          </a:xfrm>
          <a:prstGeom prst="rect">
            <a:avLst/>
          </a:prstGeom>
          <a:noFill/>
        </p:spPr>
        <p:txBody>
          <a:bodyPr wrap="none" rtlCol="0">
            <a:spAutoFit/>
          </a:bodyPr>
          <a:lstStyle/>
          <a:p>
            <a:r>
              <a:rPr kumimoji="1" lang="ja-JP" altLang="en-US" sz="2400" dirty="0"/>
              <a:t>誤差関数</a:t>
            </a:r>
          </a:p>
        </p:txBody>
      </p:sp>
      <p:sp>
        <p:nvSpPr>
          <p:cNvPr id="6" name="右矢印 5"/>
          <p:cNvSpPr/>
          <p:nvPr/>
        </p:nvSpPr>
        <p:spPr>
          <a:xfrm>
            <a:off x="4186492" y="2108171"/>
            <a:ext cx="6837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3" name="図形グループ 11"/>
          <p:cNvGrpSpPr>
            <a:grpSpLocks/>
          </p:cNvGrpSpPr>
          <p:nvPr/>
        </p:nvGrpSpPr>
        <p:grpSpPr bwMode="auto">
          <a:xfrm>
            <a:off x="5093291" y="1196752"/>
            <a:ext cx="3222625" cy="2198687"/>
            <a:chOff x="1354665" y="2847538"/>
            <a:chExt cx="2861733" cy="1913467"/>
          </a:xfrm>
        </p:grpSpPr>
        <p:cxnSp>
          <p:nvCxnSpPr>
            <p:cNvPr id="8" name="直線矢印コネクタ 7"/>
            <p:cNvCxnSpPr/>
            <p:nvPr/>
          </p:nvCxnSpPr>
          <p:spPr>
            <a:xfrm rot="16200000" flipH="1">
              <a:off x="1472118" y="3422835"/>
              <a:ext cx="389601" cy="150841"/>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a:endCxn id="14" idx="1"/>
            </p:cNvCxnSpPr>
            <p:nvPr/>
          </p:nvCxnSpPr>
          <p:spPr>
            <a:xfrm>
              <a:off x="1845248" y="3806344"/>
              <a:ext cx="359479" cy="211379"/>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フリーフォーム 9"/>
            <p:cNvSpPr/>
            <p:nvPr/>
          </p:nvSpPr>
          <p:spPr>
            <a:xfrm>
              <a:off x="1354665" y="2847538"/>
              <a:ext cx="2861733" cy="1913467"/>
            </a:xfrm>
            <a:custGeom>
              <a:avLst/>
              <a:gdLst>
                <a:gd name="connsiteX0" fmla="*/ 0 w 2108200"/>
                <a:gd name="connsiteY0" fmla="*/ 8467 h 1502834"/>
                <a:gd name="connsiteX1" fmla="*/ 448733 w 2108200"/>
                <a:gd name="connsiteY1" fmla="*/ 1032934 h 1502834"/>
                <a:gd name="connsiteX2" fmla="*/ 956733 w 2108200"/>
                <a:gd name="connsiteY2" fmla="*/ 889000 h 1502834"/>
                <a:gd name="connsiteX3" fmla="*/ 1405467 w 2108200"/>
                <a:gd name="connsiteY3" fmla="*/ 1354667 h 1502834"/>
                <a:gd name="connsiteX4" fmla="*/ 2108200 w 2108200"/>
                <a:gd name="connsiteY4" fmla="*/ 0 h 150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00" h="1502834">
                  <a:moveTo>
                    <a:pt x="0" y="8467"/>
                  </a:moveTo>
                  <a:cubicBezTo>
                    <a:pt x="144639" y="447323"/>
                    <a:pt x="289278" y="886179"/>
                    <a:pt x="448733" y="1032934"/>
                  </a:cubicBezTo>
                  <a:cubicBezTo>
                    <a:pt x="608188" y="1179689"/>
                    <a:pt x="797277" y="835378"/>
                    <a:pt x="956733" y="889000"/>
                  </a:cubicBezTo>
                  <a:cubicBezTo>
                    <a:pt x="1116189" y="942622"/>
                    <a:pt x="1213556" y="1502834"/>
                    <a:pt x="1405467" y="1354667"/>
                  </a:cubicBezTo>
                  <a:cubicBezTo>
                    <a:pt x="1597378" y="1206500"/>
                    <a:pt x="2108200" y="0"/>
                    <a:pt x="2108200" y="0"/>
                  </a:cubicBez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ja-JP" altLang="en-US"/>
            </a:p>
          </p:txBody>
        </p:sp>
        <p:sp>
          <p:nvSpPr>
            <p:cNvPr id="11" name="円/楕円 10"/>
            <p:cNvSpPr/>
            <p:nvPr/>
          </p:nvSpPr>
          <p:spPr>
            <a:xfrm>
              <a:off x="1705686" y="3693056"/>
              <a:ext cx="139562" cy="14230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2" name="円/楕円 11"/>
            <p:cNvSpPr/>
            <p:nvPr/>
          </p:nvSpPr>
          <p:spPr>
            <a:xfrm>
              <a:off x="1494228" y="3155627"/>
              <a:ext cx="139562" cy="14230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3" name="円/楕円 12"/>
            <p:cNvSpPr/>
            <p:nvPr/>
          </p:nvSpPr>
          <p:spPr>
            <a:xfrm>
              <a:off x="3242281" y="4346536"/>
              <a:ext cx="140972" cy="142302"/>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4" name="円/楕円 13"/>
            <p:cNvSpPr/>
            <p:nvPr/>
          </p:nvSpPr>
          <p:spPr>
            <a:xfrm>
              <a:off x="2183581" y="3997000"/>
              <a:ext cx="139563" cy="143683"/>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5" name="円/楕円 14"/>
            <p:cNvSpPr/>
            <p:nvPr/>
          </p:nvSpPr>
          <p:spPr>
            <a:xfrm>
              <a:off x="1950977" y="4038447"/>
              <a:ext cx="140972" cy="143683"/>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cxnSp>
          <p:nvCxnSpPr>
            <p:cNvPr id="16" name="直線矢印コネクタ 15"/>
            <p:cNvCxnSpPr>
              <a:endCxn id="15" idx="6"/>
            </p:cNvCxnSpPr>
            <p:nvPr/>
          </p:nvCxnSpPr>
          <p:spPr>
            <a:xfrm rot="10800000" flipV="1">
              <a:off x="2091949" y="4070223"/>
              <a:ext cx="91631" cy="40066"/>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17" name="円/楕円 16"/>
            <p:cNvSpPr/>
            <p:nvPr/>
          </p:nvSpPr>
          <p:spPr>
            <a:xfrm>
              <a:off x="2323144" y="3896145"/>
              <a:ext cx="139562" cy="14230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8" name="フリーフォーム 17"/>
            <p:cNvSpPr/>
            <p:nvPr/>
          </p:nvSpPr>
          <p:spPr>
            <a:xfrm>
              <a:off x="2018644" y="3850554"/>
              <a:ext cx="331284" cy="187893"/>
            </a:xfrm>
            <a:custGeom>
              <a:avLst/>
              <a:gdLst>
                <a:gd name="connsiteX0" fmla="*/ 0 w 330200"/>
                <a:gd name="connsiteY0" fmla="*/ 187678 h 187678"/>
                <a:gd name="connsiteX1" fmla="*/ 122767 w 330200"/>
                <a:gd name="connsiteY1" fmla="*/ 22578 h 187678"/>
                <a:gd name="connsiteX2" fmla="*/ 330200 w 330200"/>
                <a:gd name="connsiteY2" fmla="*/ 52211 h 187678"/>
              </a:gdLst>
              <a:ahLst/>
              <a:cxnLst>
                <a:cxn ang="0">
                  <a:pos x="connsiteX0" y="connsiteY0"/>
                </a:cxn>
                <a:cxn ang="0">
                  <a:pos x="connsiteX1" y="connsiteY1"/>
                </a:cxn>
                <a:cxn ang="0">
                  <a:pos x="connsiteX2" y="connsiteY2"/>
                </a:cxn>
              </a:cxnLst>
              <a:rect l="l" t="t" r="r" b="b"/>
              <a:pathLst>
                <a:path w="330200" h="187678">
                  <a:moveTo>
                    <a:pt x="0" y="187678"/>
                  </a:moveTo>
                  <a:cubicBezTo>
                    <a:pt x="33867" y="116417"/>
                    <a:pt x="67734" y="45156"/>
                    <a:pt x="122767" y="22578"/>
                  </a:cubicBezTo>
                  <a:cubicBezTo>
                    <a:pt x="177800" y="0"/>
                    <a:pt x="330200" y="52211"/>
                    <a:pt x="330200" y="52211"/>
                  </a:cubicBezTo>
                </a:path>
              </a:pathLst>
            </a:cu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ja-JP" altLang="en-US"/>
            </a:p>
          </p:txBody>
        </p:sp>
        <p:sp>
          <p:nvSpPr>
            <p:cNvPr id="19" name="円/楕円 18"/>
            <p:cNvSpPr/>
            <p:nvPr/>
          </p:nvSpPr>
          <p:spPr>
            <a:xfrm>
              <a:off x="2616365" y="3835356"/>
              <a:ext cx="139562" cy="14230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0" name="フリーフォーム 19"/>
            <p:cNvSpPr/>
            <p:nvPr/>
          </p:nvSpPr>
          <p:spPr>
            <a:xfrm>
              <a:off x="2400678" y="3755226"/>
              <a:ext cx="236833" cy="143683"/>
            </a:xfrm>
            <a:custGeom>
              <a:avLst/>
              <a:gdLst>
                <a:gd name="connsiteX0" fmla="*/ 0 w 237067"/>
                <a:gd name="connsiteY0" fmla="*/ 143934 h 143934"/>
                <a:gd name="connsiteX1" fmla="*/ 97367 w 237067"/>
                <a:gd name="connsiteY1" fmla="*/ 8467 h 143934"/>
                <a:gd name="connsiteX2" fmla="*/ 237067 w 237067"/>
                <a:gd name="connsiteY2" fmla="*/ 93134 h 143934"/>
              </a:gdLst>
              <a:ahLst/>
              <a:cxnLst>
                <a:cxn ang="0">
                  <a:pos x="connsiteX0" y="connsiteY0"/>
                </a:cxn>
                <a:cxn ang="0">
                  <a:pos x="connsiteX1" y="connsiteY1"/>
                </a:cxn>
                <a:cxn ang="0">
                  <a:pos x="connsiteX2" y="connsiteY2"/>
                </a:cxn>
              </a:cxnLst>
              <a:rect l="l" t="t" r="r" b="b"/>
              <a:pathLst>
                <a:path w="237067" h="143934">
                  <a:moveTo>
                    <a:pt x="0" y="143934"/>
                  </a:moveTo>
                  <a:cubicBezTo>
                    <a:pt x="28928" y="80434"/>
                    <a:pt x="57856" y="16934"/>
                    <a:pt x="97367" y="8467"/>
                  </a:cubicBezTo>
                  <a:cubicBezTo>
                    <a:pt x="136878" y="0"/>
                    <a:pt x="237067" y="93134"/>
                    <a:pt x="237067" y="93134"/>
                  </a:cubicBezTo>
                </a:path>
              </a:pathLst>
            </a:cu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ja-JP" altLang="en-US"/>
            </a:p>
          </p:txBody>
        </p:sp>
        <p:sp>
          <p:nvSpPr>
            <p:cNvPr id="21" name="円/楕円 20"/>
            <p:cNvSpPr/>
            <p:nvPr/>
          </p:nvSpPr>
          <p:spPr>
            <a:xfrm>
              <a:off x="2871524" y="4155880"/>
              <a:ext cx="139563" cy="143683"/>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cxnSp>
          <p:nvCxnSpPr>
            <p:cNvPr id="22" name="直線矢印コネクタ 21"/>
            <p:cNvCxnSpPr>
              <a:endCxn id="21" idx="1"/>
            </p:cNvCxnSpPr>
            <p:nvPr/>
          </p:nvCxnSpPr>
          <p:spPr>
            <a:xfrm rot="16200000" flipH="1">
              <a:off x="2705359" y="3990672"/>
              <a:ext cx="225195" cy="149430"/>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円/楕円 22"/>
            <p:cNvSpPr/>
            <p:nvPr/>
          </p:nvSpPr>
          <p:spPr>
            <a:xfrm>
              <a:off x="3047740" y="4430811"/>
              <a:ext cx="139562" cy="14230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cxnSp>
          <p:nvCxnSpPr>
            <p:cNvPr id="24" name="直線矢印コネクタ 23"/>
            <p:cNvCxnSpPr>
              <a:endCxn id="23" idx="1"/>
            </p:cNvCxnSpPr>
            <p:nvPr/>
          </p:nvCxnSpPr>
          <p:spPr>
            <a:xfrm rot="16200000" flipH="1">
              <a:off x="2944955" y="4329014"/>
              <a:ext cx="150590" cy="94452"/>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フリーフォーム 24"/>
            <p:cNvSpPr/>
            <p:nvPr/>
          </p:nvSpPr>
          <p:spPr>
            <a:xfrm>
              <a:off x="3132323" y="4245682"/>
              <a:ext cx="156479" cy="207235"/>
            </a:xfrm>
            <a:custGeom>
              <a:avLst/>
              <a:gdLst>
                <a:gd name="connsiteX0" fmla="*/ 0 w 160866"/>
                <a:gd name="connsiteY0" fmla="*/ 170038 h 170038"/>
                <a:gd name="connsiteX1" fmla="*/ 63500 w 160866"/>
                <a:gd name="connsiteY1" fmla="*/ 13405 h 170038"/>
                <a:gd name="connsiteX2" fmla="*/ 160866 w 160866"/>
                <a:gd name="connsiteY2" fmla="*/ 89605 h 170038"/>
              </a:gdLst>
              <a:ahLst/>
              <a:cxnLst>
                <a:cxn ang="0">
                  <a:pos x="connsiteX0" y="connsiteY0"/>
                </a:cxn>
                <a:cxn ang="0">
                  <a:pos x="connsiteX1" y="connsiteY1"/>
                </a:cxn>
                <a:cxn ang="0">
                  <a:pos x="connsiteX2" y="connsiteY2"/>
                </a:cxn>
              </a:cxnLst>
              <a:rect l="l" t="t" r="r" b="b"/>
              <a:pathLst>
                <a:path w="160866" h="170038">
                  <a:moveTo>
                    <a:pt x="0" y="170038"/>
                  </a:moveTo>
                  <a:cubicBezTo>
                    <a:pt x="18344" y="98424"/>
                    <a:pt x="36689" y="26811"/>
                    <a:pt x="63500" y="13405"/>
                  </a:cubicBezTo>
                  <a:cubicBezTo>
                    <a:pt x="90311" y="0"/>
                    <a:pt x="160866" y="89605"/>
                    <a:pt x="160866" y="89605"/>
                  </a:cubicBezTo>
                </a:path>
              </a:pathLst>
            </a:cu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ja-JP" altLang="en-US"/>
            </a:p>
          </p:txBody>
        </p:sp>
      </p:grpSp>
      <p:sp>
        <p:nvSpPr>
          <p:cNvPr id="26" name="テキスト ボックス 25"/>
          <p:cNvSpPr txBox="1"/>
          <p:nvPr/>
        </p:nvSpPr>
        <p:spPr>
          <a:xfrm>
            <a:off x="3916375" y="2607048"/>
            <a:ext cx="1346943" cy="461665"/>
          </a:xfrm>
          <a:prstGeom prst="rect">
            <a:avLst/>
          </a:prstGeom>
          <a:noFill/>
        </p:spPr>
        <p:txBody>
          <a:bodyPr wrap="none" rtlCol="0">
            <a:spAutoFit/>
          </a:bodyPr>
          <a:lstStyle/>
          <a:p>
            <a:r>
              <a:rPr kumimoji="1" lang="en-US" altLang="ja-JP" sz="2400" dirty="0"/>
              <a:t>MCMC</a:t>
            </a:r>
            <a:r>
              <a:rPr kumimoji="1" lang="ja-JP" altLang="en-US" sz="2400" dirty="0"/>
              <a:t>法</a:t>
            </a:r>
          </a:p>
        </p:txBody>
      </p:sp>
      <p:cxnSp>
        <p:nvCxnSpPr>
          <p:cNvPr id="28" name="直線矢印コネクタ 27"/>
          <p:cNvCxnSpPr/>
          <p:nvPr/>
        </p:nvCxnSpPr>
        <p:spPr>
          <a:xfrm>
            <a:off x="5093291" y="3364276"/>
            <a:ext cx="3222625" cy="27913"/>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0" name="Object 4"/>
          <p:cNvGraphicFramePr>
            <a:graphicFrameLocks noChangeAspect="1"/>
          </p:cNvGraphicFramePr>
          <p:nvPr>
            <p:extLst>
              <p:ext uri="{D42A27DB-BD31-4B8C-83A1-F6EECF244321}">
                <p14:modId xmlns:p14="http://schemas.microsoft.com/office/powerpoint/2010/main" val="1639543931"/>
              </p:ext>
            </p:extLst>
          </p:nvPr>
        </p:nvGraphicFramePr>
        <p:xfrm>
          <a:off x="8396288" y="3193032"/>
          <a:ext cx="290512" cy="404813"/>
        </p:xfrm>
        <a:graphic>
          <a:graphicData uri="http://schemas.openxmlformats.org/presentationml/2006/ole">
            <mc:AlternateContent xmlns:mc="http://schemas.openxmlformats.org/markup-compatibility/2006">
              <mc:Choice xmlns:v="urn:schemas-microsoft-com:vml" Requires="v">
                <p:oleObj name="数式" r:id="rId4" imgW="127000" imgH="177800" progId="Equation.3">
                  <p:embed/>
                </p:oleObj>
              </mc:Choice>
              <mc:Fallback>
                <p:oleObj name="数式" r:id="rId4" imgW="127000" imgH="1778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6288" y="3193032"/>
                        <a:ext cx="290512" cy="4048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1" name="右矢印 30"/>
          <p:cNvSpPr/>
          <p:nvPr/>
        </p:nvSpPr>
        <p:spPr>
          <a:xfrm rot="5400000">
            <a:off x="6312405" y="3507400"/>
            <a:ext cx="541067"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2" name="直線矢印コネクタ 31"/>
          <p:cNvCxnSpPr/>
          <p:nvPr/>
        </p:nvCxnSpPr>
        <p:spPr>
          <a:xfrm>
            <a:off x="5093291" y="5931196"/>
            <a:ext cx="3222625" cy="27913"/>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3" name="Object 4"/>
          <p:cNvGraphicFramePr>
            <a:graphicFrameLocks noChangeAspect="1"/>
          </p:cNvGraphicFramePr>
          <p:nvPr>
            <p:extLst>
              <p:ext uri="{D42A27DB-BD31-4B8C-83A1-F6EECF244321}">
                <p14:modId xmlns:p14="http://schemas.microsoft.com/office/powerpoint/2010/main" val="3933812791"/>
              </p:ext>
            </p:extLst>
          </p:nvPr>
        </p:nvGraphicFramePr>
        <p:xfrm>
          <a:off x="8396288" y="5759952"/>
          <a:ext cx="290512" cy="404813"/>
        </p:xfrm>
        <a:graphic>
          <a:graphicData uri="http://schemas.openxmlformats.org/presentationml/2006/ole">
            <mc:AlternateContent xmlns:mc="http://schemas.openxmlformats.org/markup-compatibility/2006">
              <mc:Choice xmlns:v="urn:schemas-microsoft-com:vml" Requires="v">
                <p:oleObj name="数式" r:id="rId6" imgW="127000" imgH="177800" progId="Equation.3">
                  <p:embed/>
                </p:oleObj>
              </mc:Choice>
              <mc:Fallback>
                <p:oleObj name="数式" r:id="rId6" imgW="127000" imgH="177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6288" y="5759952"/>
                        <a:ext cx="290512" cy="4048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4" name="正方形/長方形 33"/>
          <p:cNvSpPr/>
          <p:nvPr/>
        </p:nvSpPr>
        <p:spPr>
          <a:xfrm>
            <a:off x="5359991" y="5759952"/>
            <a:ext cx="169863" cy="17124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526346" y="5499663"/>
            <a:ext cx="166355" cy="44436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692701" y="5192613"/>
            <a:ext cx="169863" cy="750287"/>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5867104" y="5346137"/>
            <a:ext cx="183450" cy="599016"/>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047414" y="5639228"/>
            <a:ext cx="183450" cy="304797"/>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6227724" y="5745995"/>
            <a:ext cx="183450" cy="196903"/>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6408034" y="5829737"/>
            <a:ext cx="183450" cy="108000"/>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6596546" y="5639230"/>
            <a:ext cx="183450" cy="304797"/>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788022" y="5039089"/>
            <a:ext cx="170582" cy="906065"/>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6952329" y="4452905"/>
            <a:ext cx="204712" cy="1478291"/>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7159036" y="4718083"/>
            <a:ext cx="204712" cy="121311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7357972" y="5639227"/>
            <a:ext cx="204712" cy="291967"/>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7562684" y="5815780"/>
            <a:ext cx="204712" cy="145983"/>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4138105" y="3499529"/>
            <a:ext cx="2216472" cy="461665"/>
          </a:xfrm>
          <a:prstGeom prst="rect">
            <a:avLst/>
          </a:prstGeom>
          <a:noFill/>
        </p:spPr>
        <p:txBody>
          <a:bodyPr wrap="none" rtlCol="0">
            <a:spAutoFit/>
          </a:bodyPr>
          <a:lstStyle/>
          <a:p>
            <a:r>
              <a:rPr lang="ja-JP" altLang="en-US" sz="2400" dirty="0"/>
              <a:t>サンプルを保持</a:t>
            </a:r>
            <a:endParaRPr kumimoji="1" lang="ja-JP" altLang="en-US" sz="2400" dirty="0"/>
          </a:p>
        </p:txBody>
      </p:sp>
      <p:sp>
        <p:nvSpPr>
          <p:cNvPr id="50" name="右矢印 49"/>
          <p:cNvSpPr/>
          <p:nvPr/>
        </p:nvSpPr>
        <p:spPr>
          <a:xfrm rot="5400000">
            <a:off x="2036320" y="3165876"/>
            <a:ext cx="6837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aphicFrame>
        <p:nvGraphicFramePr>
          <p:cNvPr id="51" name="Object 2"/>
          <p:cNvGraphicFramePr>
            <a:graphicFrameLocks noChangeAspect="1"/>
          </p:cNvGraphicFramePr>
          <p:nvPr>
            <p:extLst>
              <p:ext uri="{D42A27DB-BD31-4B8C-83A1-F6EECF244321}">
                <p14:modId xmlns:p14="http://schemas.microsoft.com/office/powerpoint/2010/main" val="3033969554"/>
              </p:ext>
            </p:extLst>
          </p:nvPr>
        </p:nvGraphicFramePr>
        <p:xfrm>
          <a:off x="1547664" y="4629695"/>
          <a:ext cx="1492250" cy="671513"/>
        </p:xfrm>
        <a:graphic>
          <a:graphicData uri="http://schemas.openxmlformats.org/presentationml/2006/ole">
            <mc:AlternateContent xmlns:mc="http://schemas.openxmlformats.org/markup-compatibility/2006">
              <mc:Choice xmlns:v="urn:schemas-microsoft-com:vml" Requires="v">
                <p:oleObj name="数式" r:id="rId7" imgW="507960" imgH="215640" progId="Equation.3">
                  <p:embed/>
                </p:oleObj>
              </mc:Choice>
              <mc:Fallback>
                <p:oleObj name="数式" r:id="rId7" imgW="507960" imgH="21564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4629695"/>
                        <a:ext cx="1492250" cy="67151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53" name="テキスト ボックス 52"/>
          <p:cNvSpPr txBox="1"/>
          <p:nvPr/>
        </p:nvSpPr>
        <p:spPr>
          <a:xfrm>
            <a:off x="4967972" y="4436366"/>
            <a:ext cx="1801445" cy="477054"/>
          </a:xfrm>
          <a:prstGeom prst="rect">
            <a:avLst/>
          </a:prstGeom>
          <a:noFill/>
        </p:spPr>
        <p:txBody>
          <a:bodyPr wrap="none" rtlCol="0">
            <a:spAutoFit/>
          </a:bodyPr>
          <a:lstStyle/>
          <a:p>
            <a:r>
              <a:rPr kumimoji="1" lang="ja-JP" altLang="en-US" sz="2400" dirty="0"/>
              <a:t>ヒストグラム</a:t>
            </a:r>
          </a:p>
        </p:txBody>
      </p:sp>
      <p:sp>
        <p:nvSpPr>
          <p:cNvPr id="54" name="テキスト ボックス 53"/>
          <p:cNvSpPr txBox="1"/>
          <p:nvPr/>
        </p:nvSpPr>
        <p:spPr>
          <a:xfrm>
            <a:off x="503548" y="6093296"/>
            <a:ext cx="8136904" cy="646331"/>
          </a:xfrm>
          <a:prstGeom prst="rect">
            <a:avLst/>
          </a:prstGeom>
          <a:noFill/>
        </p:spPr>
        <p:txBody>
          <a:bodyPr wrap="square" rtlCol="0">
            <a:spAutoFit/>
          </a:bodyPr>
          <a:lstStyle/>
          <a:p>
            <a:r>
              <a:rPr kumimoji="1" lang="ja-JP" altLang="en-US" sz="3600" dirty="0"/>
              <a:t>パラメータの推定精度を示すことができる</a:t>
            </a:r>
          </a:p>
        </p:txBody>
      </p:sp>
      <p:sp>
        <p:nvSpPr>
          <p:cNvPr id="55" name="テキスト ボックス 54"/>
          <p:cNvSpPr txBox="1"/>
          <p:nvPr/>
        </p:nvSpPr>
        <p:spPr>
          <a:xfrm>
            <a:off x="323528" y="4005064"/>
            <a:ext cx="3911648" cy="461665"/>
          </a:xfrm>
          <a:prstGeom prst="rect">
            <a:avLst/>
          </a:prstGeom>
          <a:noFill/>
        </p:spPr>
        <p:txBody>
          <a:bodyPr wrap="none" rtlCol="0">
            <a:spAutoFit/>
          </a:bodyPr>
          <a:lstStyle/>
          <a:p>
            <a:r>
              <a:rPr kumimoji="1" lang="ja-JP" altLang="en-US" sz="2400" dirty="0"/>
              <a:t>事後分布からのサンプリング</a:t>
            </a:r>
          </a:p>
        </p:txBody>
      </p:sp>
    </p:spTree>
    <p:extLst>
      <p:ext uri="{BB962C8B-B14F-4D97-AF65-F5344CB8AC3E}">
        <p14:creationId xmlns:p14="http://schemas.microsoft.com/office/powerpoint/2010/main" val="38438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descr="histogram_016_120915_7.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210" y="1325662"/>
            <a:ext cx="2963164" cy="2316480"/>
          </a:xfrm>
          <a:prstGeom prst="rect">
            <a:avLst/>
          </a:prstGeom>
        </p:spPr>
      </p:pic>
      <p:pic>
        <p:nvPicPr>
          <p:cNvPr id="16" name="図 15" descr="histogram_040_120915_7.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605" y="1325662"/>
            <a:ext cx="2963164" cy="2316480"/>
          </a:xfrm>
          <a:prstGeom prst="rect">
            <a:avLst/>
          </a:prstGeom>
        </p:spPr>
      </p:pic>
      <p:pic>
        <p:nvPicPr>
          <p:cNvPr id="12" name="図 11" descr="histogram_400_120915_7.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25662"/>
            <a:ext cx="2963164" cy="2316480"/>
          </a:xfrm>
          <a:prstGeom prst="rect">
            <a:avLst/>
          </a:prstGeom>
        </p:spPr>
      </p:pic>
      <p:sp>
        <p:nvSpPr>
          <p:cNvPr id="2" name="タイトル 1"/>
          <p:cNvSpPr>
            <a:spLocks noGrp="1"/>
          </p:cNvSpPr>
          <p:nvPr>
            <p:ph type="title"/>
          </p:nvPr>
        </p:nvSpPr>
        <p:spPr/>
        <p:txBody>
          <a:bodyPr/>
          <a:lstStyle/>
          <a:p>
            <a:r>
              <a:rPr kumimoji="1" lang="ja-JP" altLang="en-US" dirty="0"/>
              <a:t>ピーク位置パラメータの推定精度</a:t>
            </a:r>
          </a:p>
        </p:txBody>
      </p:sp>
      <p:sp>
        <p:nvSpPr>
          <p:cNvPr id="17" name="テキスト ボックス 16"/>
          <p:cNvSpPr txBox="1"/>
          <p:nvPr/>
        </p:nvSpPr>
        <p:spPr>
          <a:xfrm>
            <a:off x="1174148" y="1313069"/>
            <a:ext cx="1157914" cy="523220"/>
          </a:xfrm>
          <a:prstGeom prst="rect">
            <a:avLst/>
          </a:prstGeom>
          <a:noFill/>
        </p:spPr>
        <p:txBody>
          <a:bodyPr wrap="none" rtlCol="0">
            <a:spAutoFit/>
          </a:bodyPr>
          <a:lstStyle/>
          <a:p>
            <a:r>
              <a:rPr kumimoji="1" lang="en-US" altLang="ja-JP" sz="2800" b="0" dirty="0">
                <a:latin typeface="+mn-lt"/>
                <a:cs typeface="Century"/>
              </a:rPr>
              <a:t>400ms</a:t>
            </a:r>
            <a:endParaRPr kumimoji="1" lang="ja-JP" altLang="en-US" sz="2800" b="0" dirty="0">
              <a:latin typeface="+mn-lt"/>
              <a:cs typeface="Century"/>
            </a:endParaRPr>
          </a:p>
        </p:txBody>
      </p:sp>
      <p:sp>
        <p:nvSpPr>
          <p:cNvPr id="23" name="テキスト ボックス 22"/>
          <p:cNvSpPr txBox="1"/>
          <p:nvPr/>
        </p:nvSpPr>
        <p:spPr>
          <a:xfrm>
            <a:off x="467544" y="1988840"/>
            <a:ext cx="816475" cy="400110"/>
          </a:xfrm>
          <a:prstGeom prst="rect">
            <a:avLst/>
          </a:prstGeom>
          <a:noFill/>
        </p:spPr>
        <p:txBody>
          <a:bodyPr wrap="none" rtlCol="0">
            <a:spAutoFit/>
          </a:bodyPr>
          <a:lstStyle/>
          <a:p>
            <a:r>
              <a:rPr kumimoji="1" lang="en-US" altLang="ja-JP" sz="2000" b="0" dirty="0"/>
              <a:t>peak1</a:t>
            </a:r>
            <a:endParaRPr kumimoji="1" lang="ja-JP" altLang="en-US" sz="2000" b="0" dirty="0"/>
          </a:p>
        </p:txBody>
      </p:sp>
      <p:sp>
        <p:nvSpPr>
          <p:cNvPr id="24" name="正方形/長方形 23"/>
          <p:cNvSpPr/>
          <p:nvPr/>
        </p:nvSpPr>
        <p:spPr>
          <a:xfrm>
            <a:off x="2279483" y="1988840"/>
            <a:ext cx="816475" cy="400110"/>
          </a:xfrm>
          <a:prstGeom prst="rect">
            <a:avLst/>
          </a:prstGeom>
        </p:spPr>
        <p:txBody>
          <a:bodyPr wrap="none">
            <a:spAutoFit/>
          </a:bodyPr>
          <a:lstStyle/>
          <a:p>
            <a:r>
              <a:rPr lang="en-US" altLang="ja-JP" sz="2000" b="0" dirty="0"/>
              <a:t>peak2</a:t>
            </a:r>
            <a:endParaRPr lang="ja-JP" altLang="en-US" sz="2000" b="0" dirty="0"/>
          </a:p>
        </p:txBody>
      </p:sp>
      <p:pic>
        <p:nvPicPr>
          <p:cNvPr id="37" name="図 36" descr="histogram_008_120915_7.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823711"/>
            <a:ext cx="2963164" cy="2316480"/>
          </a:xfrm>
          <a:prstGeom prst="rect">
            <a:avLst/>
          </a:prstGeom>
        </p:spPr>
      </p:pic>
      <p:pic>
        <p:nvPicPr>
          <p:cNvPr id="38" name="図 37" descr="histogram_004_120915_7.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4193" y="3823711"/>
            <a:ext cx="2963164" cy="2316480"/>
          </a:xfrm>
          <a:prstGeom prst="rect">
            <a:avLst/>
          </a:prstGeom>
        </p:spPr>
      </p:pic>
      <p:pic>
        <p:nvPicPr>
          <p:cNvPr id="39" name="図 38" descr="histogram_001_120915_7.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8384" y="3823711"/>
            <a:ext cx="2972816" cy="2316480"/>
          </a:xfrm>
          <a:prstGeom prst="rect">
            <a:avLst/>
          </a:prstGeom>
        </p:spPr>
      </p:pic>
      <p:sp>
        <p:nvSpPr>
          <p:cNvPr id="40" name="テキスト ボックス 39"/>
          <p:cNvSpPr txBox="1"/>
          <p:nvPr/>
        </p:nvSpPr>
        <p:spPr>
          <a:xfrm>
            <a:off x="4281937" y="1313069"/>
            <a:ext cx="975923" cy="523220"/>
          </a:xfrm>
          <a:prstGeom prst="rect">
            <a:avLst/>
          </a:prstGeom>
          <a:noFill/>
        </p:spPr>
        <p:txBody>
          <a:bodyPr wrap="none" rtlCol="0">
            <a:spAutoFit/>
          </a:bodyPr>
          <a:lstStyle/>
          <a:p>
            <a:r>
              <a:rPr kumimoji="1" lang="en-US" altLang="ja-JP" sz="2800" b="0" dirty="0">
                <a:latin typeface="+mn-lt"/>
                <a:cs typeface="Century"/>
              </a:rPr>
              <a:t>40ms</a:t>
            </a:r>
            <a:endParaRPr kumimoji="1" lang="ja-JP" altLang="en-US" sz="2800" b="0" dirty="0">
              <a:latin typeface="+mn-lt"/>
              <a:cs typeface="Century"/>
            </a:endParaRPr>
          </a:p>
        </p:txBody>
      </p:sp>
      <p:sp>
        <p:nvSpPr>
          <p:cNvPr id="41" name="テキスト ボックス 40"/>
          <p:cNvSpPr txBox="1"/>
          <p:nvPr/>
        </p:nvSpPr>
        <p:spPr>
          <a:xfrm>
            <a:off x="3538697" y="1778804"/>
            <a:ext cx="816475" cy="400110"/>
          </a:xfrm>
          <a:prstGeom prst="rect">
            <a:avLst/>
          </a:prstGeom>
          <a:noFill/>
        </p:spPr>
        <p:txBody>
          <a:bodyPr wrap="none" rtlCol="0">
            <a:spAutoFit/>
          </a:bodyPr>
          <a:lstStyle/>
          <a:p>
            <a:r>
              <a:rPr kumimoji="1" lang="en-US" altLang="ja-JP" sz="2000" b="0" dirty="0"/>
              <a:t>peak1</a:t>
            </a:r>
            <a:endParaRPr kumimoji="1" lang="ja-JP" altLang="en-US" sz="2000" b="0" dirty="0"/>
          </a:p>
        </p:txBody>
      </p:sp>
      <p:sp>
        <p:nvSpPr>
          <p:cNvPr id="42" name="正方形/長方形 41"/>
          <p:cNvSpPr/>
          <p:nvPr/>
        </p:nvSpPr>
        <p:spPr>
          <a:xfrm>
            <a:off x="5350636" y="1852070"/>
            <a:ext cx="816475" cy="400110"/>
          </a:xfrm>
          <a:prstGeom prst="rect">
            <a:avLst/>
          </a:prstGeom>
        </p:spPr>
        <p:txBody>
          <a:bodyPr wrap="none">
            <a:spAutoFit/>
          </a:bodyPr>
          <a:lstStyle/>
          <a:p>
            <a:r>
              <a:rPr lang="en-US" altLang="ja-JP" sz="2000" b="0" dirty="0"/>
              <a:t>peak2</a:t>
            </a:r>
            <a:endParaRPr lang="ja-JP" altLang="en-US" sz="2000" b="0" dirty="0"/>
          </a:p>
        </p:txBody>
      </p:sp>
      <p:sp>
        <p:nvSpPr>
          <p:cNvPr id="43" name="テキスト ボックス 42"/>
          <p:cNvSpPr txBox="1"/>
          <p:nvPr/>
        </p:nvSpPr>
        <p:spPr>
          <a:xfrm>
            <a:off x="7302011" y="1313069"/>
            <a:ext cx="975923" cy="523220"/>
          </a:xfrm>
          <a:prstGeom prst="rect">
            <a:avLst/>
          </a:prstGeom>
          <a:noFill/>
        </p:spPr>
        <p:txBody>
          <a:bodyPr wrap="none" rtlCol="0">
            <a:spAutoFit/>
          </a:bodyPr>
          <a:lstStyle/>
          <a:p>
            <a:r>
              <a:rPr lang="en-US" altLang="ja-JP" sz="2800" dirty="0">
                <a:cs typeface="Century"/>
              </a:rPr>
              <a:t>16</a:t>
            </a:r>
            <a:r>
              <a:rPr kumimoji="1" lang="en-US" altLang="ja-JP" sz="2800" b="0" dirty="0">
                <a:latin typeface="+mn-lt"/>
                <a:cs typeface="Century"/>
              </a:rPr>
              <a:t>ms</a:t>
            </a:r>
            <a:endParaRPr kumimoji="1" lang="ja-JP" altLang="en-US" sz="2800" b="0" dirty="0">
              <a:latin typeface="+mn-lt"/>
              <a:cs typeface="Century"/>
            </a:endParaRPr>
          </a:p>
        </p:txBody>
      </p:sp>
      <p:sp>
        <p:nvSpPr>
          <p:cNvPr id="44" name="テキスト ボックス 43"/>
          <p:cNvSpPr txBox="1"/>
          <p:nvPr/>
        </p:nvSpPr>
        <p:spPr>
          <a:xfrm>
            <a:off x="6558771" y="1859805"/>
            <a:ext cx="816475" cy="400110"/>
          </a:xfrm>
          <a:prstGeom prst="rect">
            <a:avLst/>
          </a:prstGeom>
          <a:noFill/>
        </p:spPr>
        <p:txBody>
          <a:bodyPr wrap="none" rtlCol="0">
            <a:spAutoFit/>
          </a:bodyPr>
          <a:lstStyle/>
          <a:p>
            <a:r>
              <a:rPr kumimoji="1" lang="en-US" altLang="ja-JP" sz="2000" b="0" dirty="0"/>
              <a:t>peak1</a:t>
            </a:r>
            <a:endParaRPr kumimoji="1" lang="ja-JP" altLang="en-US" sz="2000" b="0" dirty="0"/>
          </a:p>
        </p:txBody>
      </p:sp>
      <p:sp>
        <p:nvSpPr>
          <p:cNvPr id="45" name="正方形/長方形 44"/>
          <p:cNvSpPr/>
          <p:nvPr/>
        </p:nvSpPr>
        <p:spPr>
          <a:xfrm>
            <a:off x="8370710" y="1933071"/>
            <a:ext cx="816475" cy="400110"/>
          </a:xfrm>
          <a:prstGeom prst="rect">
            <a:avLst/>
          </a:prstGeom>
        </p:spPr>
        <p:txBody>
          <a:bodyPr wrap="none">
            <a:spAutoFit/>
          </a:bodyPr>
          <a:lstStyle/>
          <a:p>
            <a:r>
              <a:rPr lang="en-US" altLang="ja-JP" sz="2000" b="0" dirty="0"/>
              <a:t>peak2</a:t>
            </a:r>
            <a:endParaRPr lang="ja-JP" altLang="en-US" sz="2000" b="0" dirty="0"/>
          </a:p>
        </p:txBody>
      </p:sp>
      <p:sp>
        <p:nvSpPr>
          <p:cNvPr id="46" name="テキスト ボックス 45"/>
          <p:cNvSpPr txBox="1"/>
          <p:nvPr/>
        </p:nvSpPr>
        <p:spPr>
          <a:xfrm>
            <a:off x="1359196" y="3823711"/>
            <a:ext cx="793932" cy="523220"/>
          </a:xfrm>
          <a:prstGeom prst="rect">
            <a:avLst/>
          </a:prstGeom>
          <a:noFill/>
        </p:spPr>
        <p:txBody>
          <a:bodyPr wrap="none" rtlCol="0">
            <a:spAutoFit/>
          </a:bodyPr>
          <a:lstStyle/>
          <a:p>
            <a:r>
              <a:rPr kumimoji="1" lang="en-US" altLang="ja-JP" sz="2800" b="0" dirty="0">
                <a:latin typeface="+mn-lt"/>
                <a:cs typeface="Century"/>
              </a:rPr>
              <a:t>8ms</a:t>
            </a:r>
            <a:endParaRPr kumimoji="1" lang="ja-JP" altLang="en-US" sz="2800" b="0" dirty="0">
              <a:latin typeface="+mn-lt"/>
              <a:cs typeface="Century"/>
            </a:endParaRPr>
          </a:p>
        </p:txBody>
      </p:sp>
      <p:sp>
        <p:nvSpPr>
          <p:cNvPr id="47" name="テキスト ボックス 46"/>
          <p:cNvSpPr txBox="1"/>
          <p:nvPr/>
        </p:nvSpPr>
        <p:spPr>
          <a:xfrm>
            <a:off x="457200" y="4169785"/>
            <a:ext cx="816475" cy="400110"/>
          </a:xfrm>
          <a:prstGeom prst="rect">
            <a:avLst/>
          </a:prstGeom>
          <a:noFill/>
        </p:spPr>
        <p:txBody>
          <a:bodyPr wrap="none" rtlCol="0">
            <a:spAutoFit/>
          </a:bodyPr>
          <a:lstStyle/>
          <a:p>
            <a:r>
              <a:rPr kumimoji="1" lang="en-US" altLang="ja-JP" sz="2000" b="0" dirty="0"/>
              <a:t>peak1</a:t>
            </a:r>
            <a:endParaRPr kumimoji="1" lang="ja-JP" altLang="en-US" sz="2000" b="0" dirty="0"/>
          </a:p>
        </p:txBody>
      </p:sp>
      <p:sp>
        <p:nvSpPr>
          <p:cNvPr id="48" name="正方形/長方形 47"/>
          <p:cNvSpPr/>
          <p:nvPr/>
        </p:nvSpPr>
        <p:spPr>
          <a:xfrm>
            <a:off x="2269139" y="4169785"/>
            <a:ext cx="816475" cy="400110"/>
          </a:xfrm>
          <a:prstGeom prst="rect">
            <a:avLst/>
          </a:prstGeom>
        </p:spPr>
        <p:txBody>
          <a:bodyPr wrap="none">
            <a:spAutoFit/>
          </a:bodyPr>
          <a:lstStyle/>
          <a:p>
            <a:r>
              <a:rPr lang="en-US" altLang="ja-JP" sz="2000" b="0" dirty="0"/>
              <a:t>peak2</a:t>
            </a:r>
            <a:endParaRPr lang="ja-JP" altLang="en-US" sz="2000" b="0" dirty="0"/>
          </a:p>
        </p:txBody>
      </p:sp>
      <p:sp>
        <p:nvSpPr>
          <p:cNvPr id="49" name="テキスト ボックス 48"/>
          <p:cNvSpPr txBox="1"/>
          <p:nvPr/>
        </p:nvSpPr>
        <p:spPr>
          <a:xfrm>
            <a:off x="4352321" y="3823711"/>
            <a:ext cx="793932" cy="523220"/>
          </a:xfrm>
          <a:prstGeom prst="rect">
            <a:avLst/>
          </a:prstGeom>
          <a:noFill/>
        </p:spPr>
        <p:txBody>
          <a:bodyPr wrap="none" rtlCol="0">
            <a:spAutoFit/>
          </a:bodyPr>
          <a:lstStyle/>
          <a:p>
            <a:r>
              <a:rPr lang="en-US" altLang="ja-JP" sz="2800" dirty="0">
                <a:cs typeface="Century"/>
              </a:rPr>
              <a:t>4</a:t>
            </a:r>
            <a:r>
              <a:rPr kumimoji="1" lang="en-US" altLang="ja-JP" sz="2800" b="0" dirty="0">
                <a:latin typeface="+mn-lt"/>
                <a:cs typeface="Century"/>
              </a:rPr>
              <a:t>ms</a:t>
            </a:r>
            <a:endParaRPr kumimoji="1" lang="ja-JP" altLang="en-US" sz="2800" b="0" dirty="0">
              <a:latin typeface="+mn-lt"/>
              <a:cs typeface="Century"/>
            </a:endParaRPr>
          </a:p>
        </p:txBody>
      </p:sp>
      <p:sp>
        <p:nvSpPr>
          <p:cNvPr id="50" name="テキスト ボックス 49"/>
          <p:cNvSpPr txBox="1"/>
          <p:nvPr/>
        </p:nvSpPr>
        <p:spPr>
          <a:xfrm>
            <a:off x="3450325" y="4011042"/>
            <a:ext cx="816475" cy="400110"/>
          </a:xfrm>
          <a:prstGeom prst="rect">
            <a:avLst/>
          </a:prstGeom>
          <a:noFill/>
        </p:spPr>
        <p:txBody>
          <a:bodyPr wrap="none" rtlCol="0">
            <a:spAutoFit/>
          </a:bodyPr>
          <a:lstStyle/>
          <a:p>
            <a:r>
              <a:rPr kumimoji="1" lang="en-US" altLang="ja-JP" sz="2000" b="0" dirty="0"/>
              <a:t>peak1</a:t>
            </a:r>
            <a:endParaRPr kumimoji="1" lang="ja-JP" altLang="en-US" sz="2000" b="0" dirty="0"/>
          </a:p>
        </p:txBody>
      </p:sp>
      <p:sp>
        <p:nvSpPr>
          <p:cNvPr id="51" name="正方形/長方形 50"/>
          <p:cNvSpPr/>
          <p:nvPr/>
        </p:nvSpPr>
        <p:spPr>
          <a:xfrm>
            <a:off x="5262264" y="4011042"/>
            <a:ext cx="816475" cy="400110"/>
          </a:xfrm>
          <a:prstGeom prst="rect">
            <a:avLst/>
          </a:prstGeom>
        </p:spPr>
        <p:txBody>
          <a:bodyPr wrap="none">
            <a:spAutoFit/>
          </a:bodyPr>
          <a:lstStyle/>
          <a:p>
            <a:r>
              <a:rPr lang="en-US" altLang="ja-JP" sz="2000" b="0" dirty="0"/>
              <a:t>peak2</a:t>
            </a:r>
            <a:endParaRPr lang="ja-JP" altLang="en-US" sz="2000" b="0" dirty="0"/>
          </a:p>
        </p:txBody>
      </p:sp>
      <p:sp>
        <p:nvSpPr>
          <p:cNvPr id="52" name="テキスト ボックス 51"/>
          <p:cNvSpPr txBox="1"/>
          <p:nvPr/>
        </p:nvSpPr>
        <p:spPr>
          <a:xfrm>
            <a:off x="7575622" y="3823711"/>
            <a:ext cx="793932" cy="523220"/>
          </a:xfrm>
          <a:prstGeom prst="rect">
            <a:avLst/>
          </a:prstGeom>
          <a:noFill/>
        </p:spPr>
        <p:txBody>
          <a:bodyPr wrap="none" rtlCol="0">
            <a:spAutoFit/>
          </a:bodyPr>
          <a:lstStyle/>
          <a:p>
            <a:r>
              <a:rPr lang="en-US" altLang="ja-JP" sz="2800" dirty="0">
                <a:cs typeface="Century"/>
              </a:rPr>
              <a:t>1</a:t>
            </a:r>
            <a:r>
              <a:rPr kumimoji="1" lang="en-US" altLang="ja-JP" sz="2800" b="0" dirty="0">
                <a:latin typeface="+mn-lt"/>
                <a:cs typeface="Century"/>
              </a:rPr>
              <a:t>ms</a:t>
            </a:r>
            <a:endParaRPr kumimoji="1" lang="ja-JP" altLang="en-US" sz="2800" b="0" dirty="0">
              <a:latin typeface="+mn-lt"/>
              <a:cs typeface="Century"/>
            </a:endParaRPr>
          </a:p>
        </p:txBody>
      </p:sp>
      <p:sp>
        <p:nvSpPr>
          <p:cNvPr id="53" name="テキスト ボックス 52"/>
          <p:cNvSpPr txBox="1"/>
          <p:nvPr/>
        </p:nvSpPr>
        <p:spPr>
          <a:xfrm>
            <a:off x="6557615" y="4099221"/>
            <a:ext cx="816475" cy="400110"/>
          </a:xfrm>
          <a:prstGeom prst="rect">
            <a:avLst/>
          </a:prstGeom>
          <a:noFill/>
        </p:spPr>
        <p:txBody>
          <a:bodyPr wrap="none" rtlCol="0">
            <a:spAutoFit/>
          </a:bodyPr>
          <a:lstStyle/>
          <a:p>
            <a:r>
              <a:rPr kumimoji="1" lang="en-US" altLang="ja-JP" sz="2000" b="0" dirty="0"/>
              <a:t>peak1</a:t>
            </a:r>
            <a:endParaRPr kumimoji="1" lang="ja-JP" altLang="en-US" sz="2000" b="0" dirty="0"/>
          </a:p>
        </p:txBody>
      </p:sp>
      <p:sp>
        <p:nvSpPr>
          <p:cNvPr id="54" name="正方形/長方形 53"/>
          <p:cNvSpPr/>
          <p:nvPr/>
        </p:nvSpPr>
        <p:spPr>
          <a:xfrm>
            <a:off x="8369554" y="4099221"/>
            <a:ext cx="816475" cy="400110"/>
          </a:xfrm>
          <a:prstGeom prst="rect">
            <a:avLst/>
          </a:prstGeom>
        </p:spPr>
        <p:txBody>
          <a:bodyPr wrap="none">
            <a:spAutoFit/>
          </a:bodyPr>
          <a:lstStyle/>
          <a:p>
            <a:r>
              <a:rPr lang="en-US" altLang="ja-JP" sz="2000" b="0" dirty="0"/>
              <a:t>peak2</a:t>
            </a:r>
            <a:endParaRPr lang="ja-JP" altLang="en-US" sz="2000" b="0" dirty="0"/>
          </a:p>
        </p:txBody>
      </p:sp>
    </p:spTree>
    <p:extLst>
      <p:ext uri="{BB962C8B-B14F-4D97-AF65-F5344CB8AC3E}">
        <p14:creationId xmlns:p14="http://schemas.microsoft.com/office/powerpoint/2010/main" val="365336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histogram_001_120915_9.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637" y="1905000"/>
            <a:ext cx="4702810" cy="3505200"/>
          </a:xfrm>
          <a:prstGeom prst="rect">
            <a:avLst/>
          </a:prstGeom>
        </p:spPr>
      </p:pic>
      <p:sp>
        <p:nvSpPr>
          <p:cNvPr id="2" name="タイトル 1"/>
          <p:cNvSpPr>
            <a:spLocks noGrp="1"/>
          </p:cNvSpPr>
          <p:nvPr>
            <p:ph type="title"/>
          </p:nvPr>
        </p:nvSpPr>
        <p:spPr/>
        <p:txBody>
          <a:bodyPr/>
          <a:lstStyle/>
          <a:p>
            <a:r>
              <a:rPr lang="en-US" altLang="ja-JP" dirty="0"/>
              <a:t>4ms</a:t>
            </a:r>
            <a:r>
              <a:rPr lang="ja-JP" altLang="en-US" dirty="0"/>
              <a:t>と</a:t>
            </a:r>
            <a:r>
              <a:rPr lang="en-US" altLang="ja-JP" dirty="0"/>
              <a:t>1ms</a:t>
            </a:r>
            <a:r>
              <a:rPr lang="ja-JP" altLang="en-US" dirty="0"/>
              <a:t>での相転移の様子</a:t>
            </a:r>
            <a:endParaRPr kumimoji="1" lang="ja-JP" altLang="en-US" dirty="0"/>
          </a:p>
        </p:txBody>
      </p:sp>
      <p:sp>
        <p:nvSpPr>
          <p:cNvPr id="6" name="正方形/長方形 5"/>
          <p:cNvSpPr/>
          <p:nvPr/>
        </p:nvSpPr>
        <p:spPr>
          <a:xfrm>
            <a:off x="2185083" y="1501495"/>
            <a:ext cx="880970" cy="584776"/>
          </a:xfrm>
          <a:prstGeom prst="rect">
            <a:avLst/>
          </a:prstGeom>
        </p:spPr>
        <p:txBody>
          <a:bodyPr wrap="none">
            <a:spAutoFit/>
          </a:bodyPr>
          <a:lstStyle/>
          <a:p>
            <a:r>
              <a:rPr lang="en-US" altLang="ja-JP" sz="3200" b="0" dirty="0">
                <a:latin typeface="+mn-lt"/>
                <a:cs typeface="Century"/>
              </a:rPr>
              <a:t>4ms</a:t>
            </a:r>
            <a:endParaRPr lang="ja-JP" altLang="en-US" sz="3200" b="0" dirty="0">
              <a:latin typeface="+mn-lt"/>
              <a:cs typeface="Century"/>
            </a:endParaRPr>
          </a:p>
        </p:txBody>
      </p:sp>
      <p:sp>
        <p:nvSpPr>
          <p:cNvPr id="7" name="テキスト ボックス 6"/>
          <p:cNvSpPr txBox="1"/>
          <p:nvPr/>
        </p:nvSpPr>
        <p:spPr>
          <a:xfrm>
            <a:off x="2017612" y="2386771"/>
            <a:ext cx="1023237" cy="461665"/>
          </a:xfrm>
          <a:prstGeom prst="rect">
            <a:avLst/>
          </a:prstGeom>
          <a:noFill/>
        </p:spPr>
        <p:txBody>
          <a:bodyPr wrap="none" rtlCol="0">
            <a:spAutoFit/>
          </a:bodyPr>
          <a:lstStyle/>
          <a:p>
            <a:r>
              <a:rPr kumimoji="1" lang="en-US" altLang="ja-JP" sz="2400" b="0" dirty="0"/>
              <a:t>peak1</a:t>
            </a:r>
            <a:endParaRPr kumimoji="1" lang="ja-JP" altLang="en-US" sz="2400" b="0" dirty="0"/>
          </a:p>
        </p:txBody>
      </p:sp>
      <p:sp>
        <p:nvSpPr>
          <p:cNvPr id="8" name="正方形/長方形 7"/>
          <p:cNvSpPr/>
          <p:nvPr/>
        </p:nvSpPr>
        <p:spPr>
          <a:xfrm>
            <a:off x="3275856" y="3068960"/>
            <a:ext cx="1023237" cy="461665"/>
          </a:xfrm>
          <a:prstGeom prst="rect">
            <a:avLst/>
          </a:prstGeom>
        </p:spPr>
        <p:txBody>
          <a:bodyPr wrap="none">
            <a:spAutoFit/>
          </a:bodyPr>
          <a:lstStyle/>
          <a:p>
            <a:r>
              <a:rPr lang="en-US" altLang="ja-JP" sz="2400" b="0" dirty="0"/>
              <a:t>peak2</a:t>
            </a:r>
            <a:endParaRPr lang="ja-JP" altLang="en-US" sz="2400" b="0" dirty="0"/>
          </a:p>
        </p:txBody>
      </p:sp>
      <p:sp>
        <p:nvSpPr>
          <p:cNvPr id="9" name="正方形/長方形 8"/>
          <p:cNvSpPr/>
          <p:nvPr/>
        </p:nvSpPr>
        <p:spPr>
          <a:xfrm>
            <a:off x="1187624" y="5373216"/>
            <a:ext cx="2939026" cy="461665"/>
          </a:xfrm>
          <a:prstGeom prst="rect">
            <a:avLst/>
          </a:prstGeom>
        </p:spPr>
        <p:txBody>
          <a:bodyPr wrap="none">
            <a:spAutoFit/>
          </a:bodyPr>
          <a:lstStyle/>
          <a:p>
            <a:r>
              <a:rPr lang="en-US" altLang="ja-JP" sz="2400" b="0" dirty="0"/>
              <a:t>Binding Energy (</a:t>
            </a:r>
            <a:r>
              <a:rPr lang="en-US" altLang="ja-JP" sz="2400" b="0" dirty="0" err="1"/>
              <a:t>eV</a:t>
            </a:r>
            <a:r>
              <a:rPr lang="en-US" altLang="ja-JP" sz="2400" b="0" dirty="0"/>
              <a:t>)</a:t>
            </a:r>
            <a:endParaRPr lang="ja-JP" altLang="en-US" sz="2400" b="0" dirty="0"/>
          </a:p>
        </p:txBody>
      </p:sp>
      <p:sp>
        <p:nvSpPr>
          <p:cNvPr id="10" name="正方形/長方形 9"/>
          <p:cNvSpPr/>
          <p:nvPr/>
        </p:nvSpPr>
        <p:spPr>
          <a:xfrm>
            <a:off x="6694250" y="1525917"/>
            <a:ext cx="880970" cy="584776"/>
          </a:xfrm>
          <a:prstGeom prst="rect">
            <a:avLst/>
          </a:prstGeom>
        </p:spPr>
        <p:txBody>
          <a:bodyPr wrap="none">
            <a:spAutoFit/>
          </a:bodyPr>
          <a:lstStyle/>
          <a:p>
            <a:r>
              <a:rPr lang="en-US" altLang="ja-JP" sz="3200" b="0" dirty="0">
                <a:latin typeface="+mn-lt"/>
                <a:cs typeface="Century"/>
              </a:rPr>
              <a:t>1ms</a:t>
            </a:r>
            <a:endParaRPr lang="ja-JP" altLang="en-US" sz="3200" b="0" dirty="0">
              <a:latin typeface="+mn-lt"/>
              <a:cs typeface="Century"/>
            </a:endParaRPr>
          </a:p>
        </p:txBody>
      </p:sp>
      <p:sp>
        <p:nvSpPr>
          <p:cNvPr id="11" name="テキスト ボックス 10"/>
          <p:cNvSpPr txBox="1"/>
          <p:nvPr/>
        </p:nvSpPr>
        <p:spPr>
          <a:xfrm>
            <a:off x="6115769" y="3102935"/>
            <a:ext cx="1023237" cy="461665"/>
          </a:xfrm>
          <a:prstGeom prst="rect">
            <a:avLst/>
          </a:prstGeom>
          <a:noFill/>
        </p:spPr>
        <p:txBody>
          <a:bodyPr wrap="none" rtlCol="0">
            <a:spAutoFit/>
          </a:bodyPr>
          <a:lstStyle/>
          <a:p>
            <a:r>
              <a:rPr kumimoji="1" lang="en-US" altLang="ja-JP" sz="2400" b="0" dirty="0"/>
              <a:t>peak1</a:t>
            </a:r>
            <a:endParaRPr kumimoji="1" lang="ja-JP" altLang="en-US" sz="2400" b="0" dirty="0"/>
          </a:p>
        </p:txBody>
      </p:sp>
      <p:sp>
        <p:nvSpPr>
          <p:cNvPr id="12" name="正方形/長方形 11"/>
          <p:cNvSpPr/>
          <p:nvPr/>
        </p:nvSpPr>
        <p:spPr>
          <a:xfrm>
            <a:off x="7767343" y="3562474"/>
            <a:ext cx="1023237" cy="461665"/>
          </a:xfrm>
          <a:prstGeom prst="rect">
            <a:avLst/>
          </a:prstGeom>
        </p:spPr>
        <p:txBody>
          <a:bodyPr wrap="none">
            <a:spAutoFit/>
          </a:bodyPr>
          <a:lstStyle/>
          <a:p>
            <a:r>
              <a:rPr lang="en-US" altLang="ja-JP" sz="2400" b="0" dirty="0"/>
              <a:t>peak2</a:t>
            </a:r>
            <a:endParaRPr lang="ja-JP" altLang="en-US" sz="2400" b="0" dirty="0"/>
          </a:p>
        </p:txBody>
      </p:sp>
      <p:sp>
        <p:nvSpPr>
          <p:cNvPr id="13" name="正方形/長方形 12"/>
          <p:cNvSpPr/>
          <p:nvPr/>
        </p:nvSpPr>
        <p:spPr>
          <a:xfrm>
            <a:off x="5709003" y="5373216"/>
            <a:ext cx="2939026" cy="461665"/>
          </a:xfrm>
          <a:prstGeom prst="rect">
            <a:avLst/>
          </a:prstGeom>
        </p:spPr>
        <p:txBody>
          <a:bodyPr wrap="none">
            <a:spAutoFit/>
          </a:bodyPr>
          <a:lstStyle/>
          <a:p>
            <a:r>
              <a:rPr lang="en-US" altLang="ja-JP" sz="2400" b="0" dirty="0"/>
              <a:t>Binding Energy (</a:t>
            </a:r>
            <a:r>
              <a:rPr lang="en-US" altLang="ja-JP" sz="2400" b="0" dirty="0" err="1"/>
              <a:t>eV</a:t>
            </a:r>
            <a:r>
              <a:rPr lang="en-US" altLang="ja-JP" sz="2400" b="0" dirty="0"/>
              <a:t>)</a:t>
            </a:r>
            <a:endParaRPr lang="ja-JP" altLang="en-US" sz="2400" b="0" dirty="0"/>
          </a:p>
        </p:txBody>
      </p:sp>
      <p:pic>
        <p:nvPicPr>
          <p:cNvPr id="3" name="図 2" descr="histogram_004_120915_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0" y="1905000"/>
            <a:ext cx="4702810" cy="3505200"/>
          </a:xfrm>
          <a:prstGeom prst="rect">
            <a:avLst/>
          </a:prstGeom>
        </p:spPr>
      </p:pic>
    </p:spTree>
    <p:extLst>
      <p:ext uri="{BB962C8B-B14F-4D97-AF65-F5344CB8AC3E}">
        <p14:creationId xmlns:p14="http://schemas.microsoft.com/office/powerpoint/2010/main" val="2580072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results\MoS2_crystal\S\fix_est\set6_poisson_est\correlation\w2_w3.png"/>
          <p:cNvPicPr>
            <a:picLocks noChangeAspect="1" noChangeArrowheads="1"/>
          </p:cNvPicPr>
          <p:nvPr/>
        </p:nvPicPr>
        <p:blipFill>
          <a:blip r:embed="rId3" cstate="print"/>
          <a:srcRect/>
          <a:stretch>
            <a:fillRect/>
          </a:stretch>
        </p:blipFill>
        <p:spPr bwMode="auto">
          <a:xfrm>
            <a:off x="2473105" y="4180663"/>
            <a:ext cx="3848020" cy="2724199"/>
          </a:xfrm>
          <a:prstGeom prst="rect">
            <a:avLst/>
          </a:prstGeom>
          <a:noFill/>
        </p:spPr>
      </p:pic>
      <p:pic>
        <p:nvPicPr>
          <p:cNvPr id="11" name="Picture 3" descr="C:\results\MoS2_crystal\S\fix_est\set6_poisson_est\correlation\p2_p3.png"/>
          <p:cNvPicPr>
            <a:picLocks noGrp="1" noChangeAspect="1" noChangeArrowheads="1"/>
          </p:cNvPicPr>
          <p:nvPr>
            <p:ph idx="1"/>
          </p:nvPr>
        </p:nvPicPr>
        <p:blipFill>
          <a:blip r:embed="rId4" cstate="print"/>
          <a:srcRect/>
          <a:stretch>
            <a:fillRect/>
          </a:stretch>
        </p:blipFill>
        <p:spPr bwMode="auto">
          <a:xfrm>
            <a:off x="4817731" y="1414593"/>
            <a:ext cx="3926260" cy="2724199"/>
          </a:xfrm>
          <a:prstGeom prst="rect">
            <a:avLst/>
          </a:prstGeom>
          <a:noFill/>
        </p:spPr>
      </p:pic>
      <p:pic>
        <p:nvPicPr>
          <p:cNvPr id="10" name="Picture 2" descr="C:\results\MoS2_crystal\S\fix_est\set6_poisson_est\correlation\I2_I3.png"/>
          <p:cNvPicPr>
            <a:picLocks noChangeAspect="1" noChangeArrowheads="1"/>
          </p:cNvPicPr>
          <p:nvPr/>
        </p:nvPicPr>
        <p:blipFill>
          <a:blip r:embed="rId5" cstate="print"/>
          <a:srcRect/>
          <a:stretch>
            <a:fillRect/>
          </a:stretch>
        </p:blipFill>
        <p:spPr bwMode="auto">
          <a:xfrm>
            <a:off x="144400" y="1389724"/>
            <a:ext cx="3848020" cy="2724199"/>
          </a:xfrm>
          <a:prstGeom prst="rect">
            <a:avLst/>
          </a:prstGeom>
          <a:noFill/>
        </p:spPr>
      </p:pic>
      <p:sp>
        <p:nvSpPr>
          <p:cNvPr id="2" name="タイトル 1"/>
          <p:cNvSpPr>
            <a:spLocks noGrp="1"/>
          </p:cNvSpPr>
          <p:nvPr>
            <p:ph type="title"/>
          </p:nvPr>
        </p:nvSpPr>
        <p:spPr>
          <a:xfrm>
            <a:off x="457200" y="107154"/>
            <a:ext cx="8229600" cy="1143000"/>
          </a:xfrm>
        </p:spPr>
        <p:txBody>
          <a:bodyPr>
            <a:normAutofit fontScale="90000"/>
          </a:bodyPr>
          <a:lstStyle/>
          <a:p>
            <a:r>
              <a:rPr lang="ja-JP" altLang="en-US" dirty="0"/>
              <a:t>標準試料</a:t>
            </a:r>
            <a:br>
              <a:rPr lang="en-US" altLang="ja-JP" dirty="0"/>
            </a:br>
            <a:r>
              <a:rPr lang="ja-JP" altLang="en-US" dirty="0"/>
              <a:t>二つのピーク間でのパラメータ相関</a:t>
            </a:r>
            <a:endParaRPr kumimoji="1" lang="ja-JP" altLang="en-US" dirty="0"/>
          </a:p>
        </p:txBody>
      </p:sp>
      <p:sp>
        <p:nvSpPr>
          <p:cNvPr id="7" name="テキスト ボックス 6"/>
          <p:cNvSpPr txBox="1"/>
          <p:nvPr/>
        </p:nvSpPr>
        <p:spPr>
          <a:xfrm>
            <a:off x="879164" y="1527718"/>
            <a:ext cx="800219" cy="461665"/>
          </a:xfrm>
          <a:prstGeom prst="rect">
            <a:avLst/>
          </a:prstGeom>
          <a:solidFill>
            <a:schemeClr val="bg1"/>
          </a:solidFill>
        </p:spPr>
        <p:txBody>
          <a:bodyPr wrap="none" rtlCol="0">
            <a:spAutoFit/>
          </a:bodyPr>
          <a:lstStyle/>
          <a:p>
            <a:r>
              <a:rPr kumimoji="1" lang="ja-JP" altLang="en-US" sz="2400" dirty="0"/>
              <a:t>強度</a:t>
            </a:r>
          </a:p>
        </p:txBody>
      </p:sp>
      <p:sp>
        <p:nvSpPr>
          <p:cNvPr id="8" name="テキスト ボックス 7"/>
          <p:cNvSpPr txBox="1"/>
          <p:nvPr/>
        </p:nvSpPr>
        <p:spPr>
          <a:xfrm>
            <a:off x="5734392" y="1527718"/>
            <a:ext cx="800219" cy="461665"/>
          </a:xfrm>
          <a:prstGeom prst="rect">
            <a:avLst/>
          </a:prstGeom>
          <a:solidFill>
            <a:schemeClr val="bg1"/>
          </a:solidFill>
        </p:spPr>
        <p:txBody>
          <a:bodyPr wrap="none" rtlCol="0">
            <a:spAutoFit/>
          </a:bodyPr>
          <a:lstStyle/>
          <a:p>
            <a:r>
              <a:rPr kumimoji="1" lang="ja-JP" altLang="en-US" sz="2400" dirty="0"/>
              <a:t>位置</a:t>
            </a:r>
          </a:p>
        </p:txBody>
      </p:sp>
      <p:sp>
        <p:nvSpPr>
          <p:cNvPr id="9" name="テキスト ボックス 8"/>
          <p:cNvSpPr txBox="1"/>
          <p:nvPr/>
        </p:nvSpPr>
        <p:spPr>
          <a:xfrm>
            <a:off x="4878169" y="4317945"/>
            <a:ext cx="492443" cy="461665"/>
          </a:xfrm>
          <a:prstGeom prst="rect">
            <a:avLst/>
          </a:prstGeom>
          <a:solidFill>
            <a:schemeClr val="bg1"/>
          </a:solidFill>
        </p:spPr>
        <p:txBody>
          <a:bodyPr wrap="none" rtlCol="0">
            <a:spAutoFit/>
          </a:bodyPr>
          <a:lstStyle/>
          <a:p>
            <a:r>
              <a:rPr kumimoji="1" lang="ja-JP" altLang="en-US" sz="2400" dirty="0"/>
              <a:t>幅</a:t>
            </a:r>
          </a:p>
        </p:txBody>
      </p:sp>
    </p:spTree>
    <p:extLst>
      <p:ext uri="{BB962C8B-B14F-4D97-AF65-F5344CB8AC3E}">
        <p14:creationId xmlns:p14="http://schemas.microsoft.com/office/powerpoint/2010/main" val="2545209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p:cNvCxnSpPr/>
          <p:nvPr/>
        </p:nvCxnSpPr>
        <p:spPr>
          <a:xfrm>
            <a:off x="1691680" y="5229200"/>
            <a:ext cx="8640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円/楕円 76"/>
          <p:cNvSpPr/>
          <p:nvPr/>
        </p:nvSpPr>
        <p:spPr>
          <a:xfrm>
            <a:off x="2123728" y="5157192"/>
            <a:ext cx="21602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ja-JP" altLang="en-US" sz="1800">
              <a:solidFill>
                <a:prstClr val="white"/>
              </a:solidFill>
              <a:latin typeface="Calibri"/>
              <a:ea typeface="ＭＳ Ｐゴシック"/>
            </a:endParaRPr>
          </a:p>
        </p:txBody>
      </p:sp>
      <p:cxnSp>
        <p:nvCxnSpPr>
          <p:cNvPr id="7" name="直線コネクタ 6"/>
          <p:cNvCxnSpPr/>
          <p:nvPr/>
        </p:nvCxnSpPr>
        <p:spPr>
          <a:xfrm>
            <a:off x="1691680" y="4725144"/>
            <a:ext cx="8640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円/楕円 75"/>
          <p:cNvSpPr/>
          <p:nvPr/>
        </p:nvSpPr>
        <p:spPr>
          <a:xfrm>
            <a:off x="1835696" y="4636883"/>
            <a:ext cx="21602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ja-JP" altLang="en-US" sz="1800">
              <a:solidFill>
                <a:prstClr val="white"/>
              </a:solidFill>
              <a:latin typeface="Calibri"/>
              <a:ea typeface="ＭＳ Ｐゴシック"/>
            </a:endParaRPr>
          </a:p>
        </p:txBody>
      </p:sp>
      <p:cxnSp>
        <p:nvCxnSpPr>
          <p:cNvPr id="8" name="直線コネクタ 7"/>
          <p:cNvCxnSpPr/>
          <p:nvPr/>
        </p:nvCxnSpPr>
        <p:spPr>
          <a:xfrm rot="5400000" flipH="1" flipV="1">
            <a:off x="-1080628" y="3969060"/>
            <a:ext cx="5112568" cy="0"/>
          </a:xfrm>
          <a:prstGeom prst="line">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475656" y="3645024"/>
            <a:ext cx="16561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フリーフォーム 20"/>
          <p:cNvSpPr/>
          <p:nvPr/>
        </p:nvSpPr>
        <p:spPr>
          <a:xfrm rot="9252150">
            <a:off x="2227976" y="4708899"/>
            <a:ext cx="1623243" cy="188971"/>
          </a:xfrm>
          <a:custGeom>
            <a:avLst/>
            <a:gdLst>
              <a:gd name="connsiteX0" fmla="*/ 0 w 5047488"/>
              <a:gd name="connsiteY0" fmla="*/ 714756 h 763524"/>
              <a:gd name="connsiteX1" fmla="*/ 694944 w 5047488"/>
              <a:gd name="connsiteY1" fmla="*/ 1524 h 763524"/>
              <a:gd name="connsiteX2" fmla="*/ 1426464 w 5047488"/>
              <a:gd name="connsiteY2" fmla="*/ 714756 h 763524"/>
              <a:gd name="connsiteX3" fmla="*/ 2148840 w 5047488"/>
              <a:gd name="connsiteY3" fmla="*/ 19812 h 763524"/>
              <a:gd name="connsiteX4" fmla="*/ 2862072 w 5047488"/>
              <a:gd name="connsiteY4" fmla="*/ 723900 h 763524"/>
              <a:gd name="connsiteX5" fmla="*/ 3584448 w 5047488"/>
              <a:gd name="connsiteY5" fmla="*/ 1524 h 763524"/>
              <a:gd name="connsiteX6" fmla="*/ 4306824 w 5047488"/>
              <a:gd name="connsiteY6" fmla="*/ 714756 h 763524"/>
              <a:gd name="connsiteX7" fmla="*/ 4773168 w 5047488"/>
              <a:gd name="connsiteY7" fmla="*/ 294132 h 763524"/>
              <a:gd name="connsiteX8" fmla="*/ 4974336 w 5047488"/>
              <a:gd name="connsiteY8" fmla="*/ 394716 h 763524"/>
              <a:gd name="connsiteX9" fmla="*/ 5047488 w 5047488"/>
              <a:gd name="connsiteY9" fmla="*/ 394716 h 763524"/>
              <a:gd name="connsiteX0" fmla="*/ 0 w 5532199"/>
              <a:gd name="connsiteY0" fmla="*/ 714756 h 763524"/>
              <a:gd name="connsiteX1" fmla="*/ 694944 w 5532199"/>
              <a:gd name="connsiteY1" fmla="*/ 1524 h 763524"/>
              <a:gd name="connsiteX2" fmla="*/ 1426464 w 5532199"/>
              <a:gd name="connsiteY2" fmla="*/ 714756 h 763524"/>
              <a:gd name="connsiteX3" fmla="*/ 2148840 w 5532199"/>
              <a:gd name="connsiteY3" fmla="*/ 19812 h 763524"/>
              <a:gd name="connsiteX4" fmla="*/ 2862072 w 5532199"/>
              <a:gd name="connsiteY4" fmla="*/ 723900 h 763524"/>
              <a:gd name="connsiteX5" fmla="*/ 3584448 w 5532199"/>
              <a:gd name="connsiteY5" fmla="*/ 1524 h 763524"/>
              <a:gd name="connsiteX6" fmla="*/ 4306824 w 5532199"/>
              <a:gd name="connsiteY6" fmla="*/ 714756 h 763524"/>
              <a:gd name="connsiteX7" fmla="*/ 4773168 w 5532199"/>
              <a:gd name="connsiteY7" fmla="*/ 294132 h 763524"/>
              <a:gd name="connsiteX8" fmla="*/ 4974336 w 5532199"/>
              <a:gd name="connsiteY8" fmla="*/ 394716 h 763524"/>
              <a:gd name="connsiteX9" fmla="*/ 5532198 w 5532199"/>
              <a:gd name="connsiteY9" fmla="*/ 414115 h 76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2199" h="763524">
                <a:moveTo>
                  <a:pt x="0" y="714756"/>
                </a:moveTo>
                <a:cubicBezTo>
                  <a:pt x="228600" y="358140"/>
                  <a:pt x="457200" y="1524"/>
                  <a:pt x="694944" y="1524"/>
                </a:cubicBezTo>
                <a:cubicBezTo>
                  <a:pt x="932688" y="1524"/>
                  <a:pt x="1184148" y="711708"/>
                  <a:pt x="1426464" y="714756"/>
                </a:cubicBezTo>
                <a:cubicBezTo>
                  <a:pt x="1668780" y="717804"/>
                  <a:pt x="1909572" y="18288"/>
                  <a:pt x="2148840" y="19812"/>
                </a:cubicBezTo>
                <a:cubicBezTo>
                  <a:pt x="2388108" y="21336"/>
                  <a:pt x="2622804" y="726948"/>
                  <a:pt x="2862072" y="723900"/>
                </a:cubicBezTo>
                <a:cubicBezTo>
                  <a:pt x="3101340" y="720852"/>
                  <a:pt x="3343656" y="3048"/>
                  <a:pt x="3584448" y="1524"/>
                </a:cubicBezTo>
                <a:cubicBezTo>
                  <a:pt x="3825240" y="0"/>
                  <a:pt x="4108704" y="665988"/>
                  <a:pt x="4306824" y="714756"/>
                </a:cubicBezTo>
                <a:cubicBezTo>
                  <a:pt x="4504944" y="763524"/>
                  <a:pt x="4661916" y="347472"/>
                  <a:pt x="4773168" y="294132"/>
                </a:cubicBezTo>
                <a:cubicBezTo>
                  <a:pt x="4884420" y="240792"/>
                  <a:pt x="4847831" y="374719"/>
                  <a:pt x="4974336" y="394716"/>
                </a:cubicBezTo>
                <a:cubicBezTo>
                  <a:pt x="5100841" y="414713"/>
                  <a:pt x="5518482" y="422497"/>
                  <a:pt x="5532198" y="414115"/>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ja-JP" altLang="en-US" sz="1800">
              <a:solidFill>
                <a:prstClr val="black"/>
              </a:solidFill>
              <a:latin typeface="Calibri"/>
              <a:ea typeface="ＭＳ Ｐゴシック"/>
            </a:endParaRPr>
          </a:p>
        </p:txBody>
      </p:sp>
      <p:cxnSp>
        <p:nvCxnSpPr>
          <p:cNvPr id="22" name="直線コネクタ 21"/>
          <p:cNvCxnSpPr/>
          <p:nvPr/>
        </p:nvCxnSpPr>
        <p:spPr>
          <a:xfrm>
            <a:off x="1691680" y="2492896"/>
            <a:ext cx="8640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1691680" y="1952264"/>
            <a:ext cx="8640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下矢印 42"/>
          <p:cNvSpPr/>
          <p:nvPr/>
        </p:nvSpPr>
        <p:spPr>
          <a:xfrm>
            <a:off x="6300192" y="3573016"/>
            <a:ext cx="864096" cy="504056"/>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ja-JP" altLang="en-US" sz="1800">
              <a:solidFill>
                <a:prstClr val="white"/>
              </a:solidFill>
              <a:latin typeface="Calibri"/>
              <a:ea typeface="ＭＳ Ｐゴシック"/>
            </a:endParaRPr>
          </a:p>
        </p:txBody>
      </p:sp>
      <p:sp>
        <p:nvSpPr>
          <p:cNvPr id="45" name="テキスト ボックス 44"/>
          <p:cNvSpPr txBox="1"/>
          <p:nvPr/>
        </p:nvSpPr>
        <p:spPr>
          <a:xfrm>
            <a:off x="107536" y="3429001"/>
            <a:ext cx="1512136" cy="461665"/>
          </a:xfrm>
          <a:prstGeom prst="rect">
            <a:avLst/>
          </a:prstGeom>
          <a:noFill/>
        </p:spPr>
        <p:txBody>
          <a:bodyPr wrap="square" rtlCol="0">
            <a:spAutoFit/>
          </a:bodyPr>
          <a:lstStyle/>
          <a:p>
            <a:pPr fontAlgn="auto">
              <a:spcBef>
                <a:spcPts val="0"/>
              </a:spcBef>
              <a:spcAft>
                <a:spcPts val="0"/>
              </a:spcAft>
            </a:pPr>
            <a:r>
              <a:rPr lang="ja-JP" altLang="en-US" sz="2400" dirty="0">
                <a:solidFill>
                  <a:prstClr val="black"/>
                </a:solidFill>
                <a:latin typeface="Calibri"/>
                <a:ea typeface="ＭＳ Ｐゴシック"/>
                <a:cs typeface="+mn-cs"/>
              </a:rPr>
              <a:t>真空準位</a:t>
            </a:r>
          </a:p>
        </p:txBody>
      </p:sp>
      <p:sp>
        <p:nvSpPr>
          <p:cNvPr id="48" name="右矢印 47"/>
          <p:cNvSpPr/>
          <p:nvPr/>
        </p:nvSpPr>
        <p:spPr>
          <a:xfrm>
            <a:off x="3563888" y="1772816"/>
            <a:ext cx="1296144" cy="936104"/>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ja-JP" altLang="en-US" sz="1800">
              <a:solidFill>
                <a:prstClr val="white"/>
              </a:solidFill>
              <a:latin typeface="Calibri"/>
              <a:ea typeface="ＭＳ Ｐゴシック"/>
            </a:endParaRPr>
          </a:p>
        </p:txBody>
      </p:sp>
      <p:cxnSp>
        <p:nvCxnSpPr>
          <p:cNvPr id="50" name="直線矢印コネクタ 49"/>
          <p:cNvCxnSpPr/>
          <p:nvPr/>
        </p:nvCxnSpPr>
        <p:spPr>
          <a:xfrm rot="5400000" flipH="1" flipV="1">
            <a:off x="1835299" y="3068563"/>
            <a:ext cx="1152128" cy="79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2339752" y="2895329"/>
            <a:ext cx="3168352" cy="461665"/>
          </a:xfrm>
          <a:prstGeom prst="rect">
            <a:avLst/>
          </a:prstGeom>
          <a:noFill/>
        </p:spPr>
        <p:txBody>
          <a:bodyPr wrap="square" rtlCol="0">
            <a:spAutoFit/>
          </a:bodyPr>
          <a:lstStyle/>
          <a:p>
            <a:pPr fontAlgn="auto">
              <a:spcBef>
                <a:spcPts val="0"/>
              </a:spcBef>
              <a:spcAft>
                <a:spcPts val="0"/>
              </a:spcAft>
            </a:pPr>
            <a:r>
              <a:rPr lang="ja-JP" altLang="en-US" sz="2400" dirty="0">
                <a:solidFill>
                  <a:prstClr val="black"/>
                </a:solidFill>
                <a:latin typeface="Calibri"/>
                <a:ea typeface="ＭＳ Ｐゴシック"/>
                <a:cs typeface="+mn-cs"/>
              </a:rPr>
              <a:t>運動エネルギーを観測</a:t>
            </a:r>
          </a:p>
        </p:txBody>
      </p:sp>
      <p:cxnSp>
        <p:nvCxnSpPr>
          <p:cNvPr id="36" name="直線コネクタ 35"/>
          <p:cNvCxnSpPr/>
          <p:nvPr/>
        </p:nvCxnSpPr>
        <p:spPr>
          <a:xfrm rot="5400000">
            <a:off x="5796138" y="2348882"/>
            <a:ext cx="129614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6520538" y="2569224"/>
            <a:ext cx="8554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436096" y="1412776"/>
            <a:ext cx="2664296" cy="158417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ja-JP" altLang="en-US" sz="1800">
              <a:solidFill>
                <a:prstClr val="white"/>
              </a:solidFill>
              <a:latin typeface="Calibri"/>
              <a:ea typeface="ＭＳ Ｐゴシック"/>
            </a:endParaRPr>
          </a:p>
        </p:txBody>
      </p:sp>
      <p:sp>
        <p:nvSpPr>
          <p:cNvPr id="54" name="テキスト ボックス 53"/>
          <p:cNvSpPr txBox="1"/>
          <p:nvPr/>
        </p:nvSpPr>
        <p:spPr>
          <a:xfrm>
            <a:off x="6228184" y="2967337"/>
            <a:ext cx="2664296" cy="461665"/>
          </a:xfrm>
          <a:prstGeom prst="rect">
            <a:avLst/>
          </a:prstGeom>
          <a:noFill/>
        </p:spPr>
        <p:txBody>
          <a:bodyPr wrap="square" rtlCol="0">
            <a:spAutoFit/>
          </a:bodyPr>
          <a:lstStyle/>
          <a:p>
            <a:pPr fontAlgn="auto">
              <a:spcBef>
                <a:spcPts val="0"/>
              </a:spcBef>
              <a:spcAft>
                <a:spcPts val="0"/>
              </a:spcAft>
            </a:pPr>
            <a:r>
              <a:rPr lang="ja-JP" altLang="en-US" sz="2400" dirty="0">
                <a:solidFill>
                  <a:prstClr val="black"/>
                </a:solidFill>
                <a:latin typeface="Calibri"/>
                <a:ea typeface="ＭＳ Ｐゴシック"/>
                <a:cs typeface="+mn-cs"/>
              </a:rPr>
              <a:t>運動エネルギー</a:t>
            </a:r>
          </a:p>
        </p:txBody>
      </p:sp>
      <p:sp>
        <p:nvSpPr>
          <p:cNvPr id="55" name="テキスト ボックス 54"/>
          <p:cNvSpPr txBox="1"/>
          <p:nvPr/>
        </p:nvSpPr>
        <p:spPr>
          <a:xfrm rot="16200000">
            <a:off x="4551241" y="1891428"/>
            <a:ext cx="1274949" cy="461665"/>
          </a:xfrm>
          <a:prstGeom prst="rect">
            <a:avLst/>
          </a:prstGeom>
          <a:noFill/>
        </p:spPr>
        <p:txBody>
          <a:bodyPr wrap="square" rtlCol="0">
            <a:spAutoFit/>
          </a:bodyPr>
          <a:lstStyle/>
          <a:p>
            <a:pPr fontAlgn="auto">
              <a:spcBef>
                <a:spcPts val="0"/>
              </a:spcBef>
              <a:spcAft>
                <a:spcPts val="0"/>
              </a:spcAft>
            </a:pPr>
            <a:r>
              <a:rPr lang="en-US" altLang="ja-JP" sz="2400" dirty="0">
                <a:solidFill>
                  <a:prstClr val="black"/>
                </a:solidFill>
                <a:latin typeface="Calibri"/>
                <a:ea typeface="ＭＳ Ｐゴシック"/>
                <a:cs typeface="+mn-cs"/>
              </a:rPr>
              <a:t>Intensity</a:t>
            </a:r>
            <a:endParaRPr lang="ja-JP" altLang="en-US" sz="2400" dirty="0">
              <a:solidFill>
                <a:prstClr val="black"/>
              </a:solidFill>
              <a:latin typeface="Calibri"/>
              <a:ea typeface="ＭＳ Ｐゴシック"/>
              <a:cs typeface="+mn-cs"/>
            </a:endParaRPr>
          </a:p>
        </p:txBody>
      </p:sp>
      <p:sp>
        <p:nvSpPr>
          <p:cNvPr id="60" name="タイトル 59"/>
          <p:cNvSpPr txBox="1">
            <a:spLocks noGrp="1"/>
          </p:cNvSpPr>
          <p:nvPr>
            <p:ph type="title"/>
          </p:nvPr>
        </p:nvSpPr>
        <p:spPr>
          <a:xfrm>
            <a:off x="323528" y="369087"/>
            <a:ext cx="8496944" cy="954107"/>
          </a:xfrm>
          <a:prstGeom prst="rect">
            <a:avLst/>
          </a:prstGeom>
          <a:noFill/>
        </p:spPr>
        <p:txBody>
          <a:bodyPr wrap="square" rtlCol="0">
            <a:spAutoFit/>
          </a:bodyPr>
          <a:lstStyle/>
          <a:p>
            <a:r>
              <a:rPr lang="en-US" altLang="ja-JP" sz="2800" dirty="0"/>
              <a:t>X-ray Photoelectron Spectroscopy</a:t>
            </a:r>
            <a:r>
              <a:rPr lang="ja-JP" altLang="en-US" sz="2800" dirty="0"/>
              <a:t>（</a:t>
            </a:r>
            <a:r>
              <a:rPr lang="en-US" altLang="ja-JP" sz="2800" dirty="0"/>
              <a:t>XPS</a:t>
            </a:r>
            <a:r>
              <a:rPr lang="ja-JP" altLang="en-US" sz="2800" dirty="0"/>
              <a:t>）とは</a:t>
            </a:r>
            <a:br>
              <a:rPr lang="en-US" altLang="ja-JP" sz="2800" dirty="0"/>
            </a:br>
            <a:r>
              <a:rPr lang="ja-JP" altLang="en-US" sz="2800" dirty="0"/>
              <a:t>対象となる</a:t>
            </a:r>
            <a:r>
              <a:rPr kumimoji="1" lang="ja-JP" altLang="en-US" sz="2800" dirty="0"/>
              <a:t>物質の電子状態を調べる測定法</a:t>
            </a:r>
          </a:p>
        </p:txBody>
      </p:sp>
      <p:sp>
        <p:nvSpPr>
          <p:cNvPr id="66" name="テキスト ボックス 65"/>
          <p:cNvSpPr txBox="1"/>
          <p:nvPr/>
        </p:nvSpPr>
        <p:spPr>
          <a:xfrm>
            <a:off x="3059832" y="4077073"/>
            <a:ext cx="720080" cy="461665"/>
          </a:xfrm>
          <a:prstGeom prst="rect">
            <a:avLst/>
          </a:prstGeom>
          <a:noFill/>
        </p:spPr>
        <p:txBody>
          <a:bodyPr wrap="square" rtlCol="0">
            <a:spAutoFit/>
          </a:bodyPr>
          <a:lstStyle/>
          <a:p>
            <a:pPr fontAlgn="auto">
              <a:spcBef>
                <a:spcPts val="0"/>
              </a:spcBef>
              <a:spcAft>
                <a:spcPts val="0"/>
              </a:spcAft>
            </a:pPr>
            <a:r>
              <a:rPr lang="en-US" altLang="ja-JP" sz="2400" dirty="0">
                <a:solidFill>
                  <a:prstClr val="black"/>
                </a:solidFill>
                <a:latin typeface="Calibri"/>
                <a:ea typeface="ＭＳ Ｐゴシック"/>
                <a:cs typeface="+mn-cs"/>
              </a:rPr>
              <a:t>X</a:t>
            </a:r>
            <a:r>
              <a:rPr lang="ja-JP" altLang="en-US" sz="2400" dirty="0">
                <a:solidFill>
                  <a:prstClr val="black"/>
                </a:solidFill>
                <a:latin typeface="Calibri"/>
                <a:ea typeface="ＭＳ Ｐゴシック"/>
                <a:cs typeface="+mn-cs"/>
              </a:rPr>
              <a:t>線</a:t>
            </a:r>
          </a:p>
        </p:txBody>
      </p:sp>
      <p:sp>
        <p:nvSpPr>
          <p:cNvPr id="44" name="テキスト ボックス 43"/>
          <p:cNvSpPr txBox="1"/>
          <p:nvPr/>
        </p:nvSpPr>
        <p:spPr>
          <a:xfrm rot="16200000">
            <a:off x="400184" y="1938029"/>
            <a:ext cx="1656185" cy="461665"/>
          </a:xfrm>
          <a:prstGeom prst="rect">
            <a:avLst/>
          </a:prstGeom>
          <a:noFill/>
        </p:spPr>
        <p:txBody>
          <a:bodyPr wrap="square" rtlCol="0">
            <a:spAutoFit/>
          </a:bodyPr>
          <a:lstStyle/>
          <a:p>
            <a:pPr fontAlgn="auto">
              <a:spcBef>
                <a:spcPts val="0"/>
              </a:spcBef>
              <a:spcAft>
                <a:spcPts val="0"/>
              </a:spcAft>
            </a:pPr>
            <a:r>
              <a:rPr lang="ja-JP" altLang="en-US" sz="2400" dirty="0">
                <a:solidFill>
                  <a:prstClr val="black"/>
                </a:solidFill>
                <a:latin typeface="Calibri"/>
                <a:ea typeface="ＭＳ Ｐゴシック"/>
                <a:cs typeface="+mn-cs"/>
              </a:rPr>
              <a:t>エネルギー</a:t>
            </a:r>
          </a:p>
        </p:txBody>
      </p:sp>
      <p:sp>
        <p:nvSpPr>
          <p:cNvPr id="17" name="円/楕円 16"/>
          <p:cNvSpPr/>
          <p:nvPr/>
        </p:nvSpPr>
        <p:spPr>
          <a:xfrm>
            <a:off x="1835696" y="4636883"/>
            <a:ext cx="216024" cy="21602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ja-JP" altLang="en-US" sz="1800">
              <a:solidFill>
                <a:prstClr val="white"/>
              </a:solidFill>
              <a:latin typeface="Calibri"/>
              <a:ea typeface="ＭＳ Ｐゴシック"/>
            </a:endParaRPr>
          </a:p>
        </p:txBody>
      </p:sp>
      <p:sp>
        <p:nvSpPr>
          <p:cNvPr id="19" name="円/楕円 18"/>
          <p:cNvSpPr/>
          <p:nvPr/>
        </p:nvSpPr>
        <p:spPr>
          <a:xfrm>
            <a:off x="2123728" y="5157192"/>
            <a:ext cx="216024" cy="21602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ja-JP" altLang="en-US" sz="1800">
              <a:solidFill>
                <a:prstClr val="white"/>
              </a:solidFill>
              <a:latin typeface="Calibri"/>
              <a:ea typeface="ＭＳ Ｐゴシック"/>
            </a:endParaRPr>
          </a:p>
        </p:txBody>
      </p:sp>
      <p:sp>
        <p:nvSpPr>
          <p:cNvPr id="71" name="正方形/長方形 70"/>
          <p:cNvSpPr/>
          <p:nvPr/>
        </p:nvSpPr>
        <p:spPr>
          <a:xfrm>
            <a:off x="5259350" y="4293096"/>
            <a:ext cx="3129074" cy="2160240"/>
          </a:xfrm>
          <a:prstGeom prst="rect">
            <a:avLst/>
          </a:prstGeom>
          <a:noFill/>
          <a:ln w="38100">
            <a:solidFill>
              <a:schemeClr val="tx1"/>
            </a:solidFill>
          </a:ln>
          <a:scene3d>
            <a:camera prst="orthographicFront">
              <a:rot lat="0" lon="3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ja-JP" altLang="en-US" sz="1800">
              <a:solidFill>
                <a:prstClr val="white"/>
              </a:solidFill>
              <a:latin typeface="Calibri"/>
              <a:ea typeface="ＭＳ Ｐゴシック"/>
            </a:endParaRPr>
          </a:p>
        </p:txBody>
      </p:sp>
      <p:cxnSp>
        <p:nvCxnSpPr>
          <p:cNvPr id="73" name="直線矢印コネクタ 72"/>
          <p:cNvCxnSpPr/>
          <p:nvPr/>
        </p:nvCxnSpPr>
        <p:spPr>
          <a:xfrm rot="10800000">
            <a:off x="5436096" y="2851349"/>
            <a:ext cx="1008112" cy="158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7236296" y="3573017"/>
            <a:ext cx="1584176" cy="461665"/>
          </a:xfrm>
          <a:prstGeom prst="rect">
            <a:avLst/>
          </a:prstGeom>
          <a:noFill/>
        </p:spPr>
        <p:txBody>
          <a:bodyPr wrap="square" rtlCol="0">
            <a:spAutoFit/>
          </a:bodyPr>
          <a:lstStyle/>
          <a:p>
            <a:pPr fontAlgn="auto">
              <a:spcBef>
                <a:spcPts val="0"/>
              </a:spcBef>
              <a:spcAft>
                <a:spcPts val="0"/>
              </a:spcAft>
            </a:pPr>
            <a:r>
              <a:rPr lang="ja-JP" altLang="en-US" sz="2400" dirty="0">
                <a:solidFill>
                  <a:prstClr val="black"/>
                </a:solidFill>
                <a:latin typeface="Calibri"/>
                <a:ea typeface="ＭＳ Ｐゴシック"/>
                <a:cs typeface="+mn-cs"/>
              </a:rPr>
              <a:t>ノイズなど</a:t>
            </a:r>
          </a:p>
        </p:txBody>
      </p:sp>
      <p:sp>
        <p:nvSpPr>
          <p:cNvPr id="30" name="テキスト ボックス 29"/>
          <p:cNvSpPr txBox="1"/>
          <p:nvPr/>
        </p:nvSpPr>
        <p:spPr>
          <a:xfrm>
            <a:off x="2771800" y="5085186"/>
            <a:ext cx="2232248"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ja-JP" altLang="en-US" sz="2800" dirty="0">
                <a:solidFill>
                  <a:prstClr val="black"/>
                </a:solidFill>
                <a:latin typeface="Calibri"/>
                <a:ea typeface="ＭＳ Ｐゴシック"/>
              </a:rPr>
              <a:t>ガウシアンの足し合わせでフィッティング</a:t>
            </a:r>
          </a:p>
        </p:txBody>
      </p:sp>
      <p:pic>
        <p:nvPicPr>
          <p:cNvPr id="2" name="Picture 1" descr="D:\研究関連\IBISML2011spring\art_2peaksC2.png"/>
          <p:cNvPicPr>
            <a:picLocks noChangeAspect="1" noChangeArrowheads="1"/>
          </p:cNvPicPr>
          <p:nvPr/>
        </p:nvPicPr>
        <p:blipFill>
          <a:blip r:embed="rId4" cstate="print"/>
          <a:srcRect/>
          <a:stretch>
            <a:fillRect/>
          </a:stretch>
        </p:blipFill>
        <p:spPr bwMode="auto">
          <a:xfrm>
            <a:off x="5235312" y="4653136"/>
            <a:ext cx="3137690" cy="1656184"/>
          </a:xfrm>
          <a:prstGeom prst="rect">
            <a:avLst/>
          </a:prstGeom>
          <a:noFill/>
        </p:spPr>
      </p:pic>
      <p:pic>
        <p:nvPicPr>
          <p:cNvPr id="106498" name="Picture 2" descr="D:\研究関連\IBISML2011spring\art_2peaksC3.png"/>
          <p:cNvPicPr>
            <a:picLocks noChangeAspect="1" noChangeArrowheads="1"/>
          </p:cNvPicPr>
          <p:nvPr/>
        </p:nvPicPr>
        <p:blipFill>
          <a:blip r:embed="rId5" cstate="print"/>
          <a:srcRect/>
          <a:stretch>
            <a:fillRect/>
          </a:stretch>
        </p:blipFill>
        <p:spPr bwMode="auto">
          <a:xfrm>
            <a:off x="5220073" y="4669625"/>
            <a:ext cx="3168352" cy="1510315"/>
          </a:xfrm>
          <a:prstGeom prst="rect">
            <a:avLst/>
          </a:prstGeom>
          <a:noFill/>
        </p:spPr>
      </p:pic>
    </p:spTree>
    <p:custDataLst>
      <p:tags r:id="rId1"/>
    </p:custDataLst>
    <p:extLst>
      <p:ext uri="{BB962C8B-B14F-4D97-AF65-F5344CB8AC3E}">
        <p14:creationId xmlns:p14="http://schemas.microsoft.com/office/powerpoint/2010/main" val="351899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childTnLst>
                          </p:cTn>
                        </p:par>
                        <p:par>
                          <p:cTn id="8" fill="hold">
                            <p:stCondLst>
                              <p:cond delay="500"/>
                            </p:stCondLst>
                            <p:childTnLst>
                              <p:par>
                                <p:cTn id="9" presetID="64" presetClass="path" presetSubtype="0" accel="50000" decel="50000" fill="hold" grpId="0" nodeType="afterEffect">
                                  <p:stCondLst>
                                    <p:cond delay="0"/>
                                  </p:stCondLst>
                                  <p:childTnLst>
                                    <p:animMotion origin="layout" path="M 0.00034 -0.00532 L 0.00034 -0.40439 " pathEditMode="relative" rAng="0" ptsTypes="AA">
                                      <p:cBhvr>
                                        <p:cTn id="10" dur="2000" fill="hold"/>
                                        <p:tgtEl>
                                          <p:spTgt spid="19"/>
                                        </p:tgtEl>
                                        <p:attrNameLst>
                                          <p:attrName>ppt_x</p:attrName>
                                          <p:attrName>ppt_y</p:attrName>
                                        </p:attrNameLst>
                                      </p:cBhvr>
                                      <p:rCtr x="0" y="-200"/>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grpId="0" nodeType="clickEffect">
                                  <p:stCondLst>
                                    <p:cond delay="0"/>
                                  </p:stCondLst>
                                  <p:childTnLst>
                                    <p:animMotion origin="layout" path="M 0.00035 1.85185E-6 L -0.00017 -0.41019 " pathEditMode="relative" rAng="0" ptsTypes="AA">
                                      <p:cBhvr>
                                        <p:cTn id="14" dur="2000" fill="hold"/>
                                        <p:tgtEl>
                                          <p:spTgt spid="17"/>
                                        </p:tgtEl>
                                        <p:attrNameLst>
                                          <p:attrName>ppt_x</p:attrName>
                                          <p:attrName>ppt_y</p:attrName>
                                        </p:attrNameLst>
                                      </p:cBhvr>
                                      <p:rCtr x="0" y="-205"/>
                                    </p:animMotion>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106498"/>
                                        </p:tgtEl>
                                        <p:attrNameLst>
                                          <p:attrName>style.visibility</p:attrName>
                                        </p:attrNameLst>
                                      </p:cBhvr>
                                      <p:to>
                                        <p:strVal val="visible"/>
                                      </p:to>
                                    </p:set>
                                    <p:animEffect transition="in" filter="strips(downRight)">
                                      <p:cBhvr>
                                        <p:cTn id="19" dur="500"/>
                                        <p:tgtEl>
                                          <p:spTgt spid="106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06363"/>
            <a:ext cx="8229600" cy="1143000"/>
          </a:xfrm>
        </p:spPr>
        <p:txBody>
          <a:bodyPr/>
          <a:lstStyle/>
          <a:p>
            <a:r>
              <a:rPr lang="ja-JP" altLang="en-US" dirty="0"/>
              <a:t>内容</a:t>
            </a:r>
          </a:p>
        </p:txBody>
      </p:sp>
      <p:sp>
        <p:nvSpPr>
          <p:cNvPr id="3" name="コンテンツ プレースホルダ 2"/>
          <p:cNvSpPr>
            <a:spLocks noGrp="1"/>
          </p:cNvSpPr>
          <p:nvPr>
            <p:ph idx="1"/>
          </p:nvPr>
        </p:nvSpPr>
        <p:spPr>
          <a:xfrm>
            <a:off x="304800" y="1066800"/>
            <a:ext cx="8610600" cy="4495800"/>
          </a:xfrm>
        </p:spPr>
        <p:txBody>
          <a:bodyPr/>
          <a:lstStyle/>
          <a:p>
            <a:r>
              <a:rPr lang="ja-JP" altLang="en-US" sz="2400" dirty="0">
                <a:solidFill>
                  <a:srgbClr val="000000"/>
                </a:solidFill>
              </a:rPr>
              <a:t>自己紹介：修士課程での研究</a:t>
            </a:r>
            <a:endParaRPr lang="en-US" altLang="ja-JP" sz="2400" dirty="0">
              <a:solidFill>
                <a:srgbClr val="000000"/>
              </a:solidFill>
            </a:endParaRPr>
          </a:p>
          <a:p>
            <a:pPr lvl="1"/>
            <a:r>
              <a:rPr lang="ja-JP" altLang="en-US" sz="2400" dirty="0"/>
              <a:t>希土類化合物の光電子放出・光吸収スペクトル</a:t>
            </a:r>
            <a:endParaRPr lang="en-US" altLang="ja-JP" sz="2400" dirty="0"/>
          </a:p>
          <a:p>
            <a:r>
              <a:rPr lang="ja-JP" altLang="en-US" sz="2400" dirty="0"/>
              <a:t>機械学習（ベイズ法）を用いたスペクトル分解</a:t>
            </a:r>
            <a:endParaRPr lang="en-US" altLang="ja-JP" sz="2400" dirty="0"/>
          </a:p>
          <a:p>
            <a:pPr lvl="1"/>
            <a:r>
              <a:rPr lang="ja-JP" altLang="en-US" sz="2400" dirty="0"/>
              <a:t>確率的定式化</a:t>
            </a:r>
            <a:endParaRPr lang="en-US" altLang="ja-JP" sz="2400" dirty="0"/>
          </a:p>
          <a:p>
            <a:pPr lvl="1"/>
            <a:r>
              <a:rPr lang="ja-JP" altLang="en-US" sz="2400" dirty="0"/>
              <a:t>基底関数の個数の決定</a:t>
            </a:r>
            <a:endParaRPr lang="en-US" altLang="ja-JP" sz="2400" dirty="0"/>
          </a:p>
          <a:p>
            <a:r>
              <a:rPr lang="en-US" altLang="ja-JP" sz="2400" dirty="0"/>
              <a:t>X</a:t>
            </a:r>
            <a:r>
              <a:rPr lang="ja-JP" altLang="en-US" sz="2400" dirty="0"/>
              <a:t>線光電子放出スペクトル</a:t>
            </a:r>
            <a:r>
              <a:rPr lang="en-US" altLang="ja-JP" sz="2400" dirty="0"/>
              <a:t>(XPS)</a:t>
            </a:r>
            <a:r>
              <a:rPr lang="ja-JP" altLang="en-US" sz="2400" dirty="0"/>
              <a:t>への適用</a:t>
            </a:r>
            <a:endParaRPr lang="en-US" altLang="ja-JP" sz="2400" dirty="0"/>
          </a:p>
          <a:p>
            <a:pPr lvl="1"/>
            <a:r>
              <a:rPr lang="ja-JP" altLang="en-US" sz="2400" dirty="0"/>
              <a:t>事後分布推定</a:t>
            </a:r>
            <a:r>
              <a:rPr lang="en-US" altLang="ja-JP" sz="2400" dirty="0"/>
              <a:t>→</a:t>
            </a:r>
            <a:r>
              <a:rPr lang="ja-JP" altLang="en-US" sz="2400" dirty="0"/>
              <a:t>推定誤差</a:t>
            </a:r>
            <a:r>
              <a:rPr lang="en-US" altLang="ja-JP" sz="2400" dirty="0"/>
              <a:t>(</a:t>
            </a:r>
            <a:r>
              <a:rPr lang="ja-JP" altLang="en-US" sz="2400" dirty="0"/>
              <a:t>エラーバーが引ける</a:t>
            </a:r>
            <a:r>
              <a:rPr lang="en-US" altLang="ja-JP" sz="2400" dirty="0"/>
              <a:t>!!)</a:t>
            </a:r>
          </a:p>
          <a:p>
            <a:pPr lvl="1"/>
            <a:r>
              <a:rPr lang="ja-JP" altLang="en-US" sz="2400" dirty="0"/>
              <a:t>臨界時間窓を導出</a:t>
            </a:r>
            <a:r>
              <a:rPr lang="en-US" altLang="ja-JP" sz="2400" dirty="0"/>
              <a:t>→</a:t>
            </a:r>
            <a:r>
              <a:rPr lang="ja-JP" altLang="en-US" sz="2400" dirty="0"/>
              <a:t>時間分割</a:t>
            </a:r>
            <a:r>
              <a:rPr lang="en-US" altLang="ja-JP" sz="2400" dirty="0"/>
              <a:t>XPS</a:t>
            </a:r>
            <a:r>
              <a:rPr lang="ja-JP" altLang="en-US" sz="2400" dirty="0"/>
              <a:t>の実験計画</a:t>
            </a:r>
            <a:endParaRPr lang="en-US" altLang="ja-JP" sz="2400" dirty="0"/>
          </a:p>
          <a:p>
            <a:r>
              <a:rPr lang="ja-JP" altLang="en-US" sz="2400" dirty="0">
                <a:solidFill>
                  <a:srgbClr val="FF0000"/>
                </a:solidFill>
              </a:rPr>
              <a:t>議論と今後の展開</a:t>
            </a:r>
            <a:endParaRPr lang="en-US" altLang="ja-JP" sz="2400" dirty="0">
              <a:solidFill>
                <a:srgbClr val="FF0000"/>
              </a:solidFill>
            </a:endParaRPr>
          </a:p>
          <a:p>
            <a:pPr lvl="1"/>
            <a:r>
              <a:rPr lang="ja-JP" altLang="en-US" sz="2400" dirty="0"/>
              <a:t>順モデルアプローチと逆モデルアプローチ</a:t>
            </a:r>
            <a:endParaRPr lang="en-US" altLang="ja-JP" sz="2400" dirty="0"/>
          </a:p>
          <a:p>
            <a:pPr lvl="1"/>
            <a:r>
              <a:rPr lang="ja-JP" altLang="en-US" sz="2400" dirty="0"/>
              <a:t>超高速分光や時間分解光電子分光</a:t>
            </a:r>
            <a:endParaRPr lang="en-US" altLang="ja-JP" sz="2400" dirty="0"/>
          </a:p>
          <a:p>
            <a:pPr lvl="1"/>
            <a:r>
              <a:rPr lang="ja-JP" altLang="en-US" sz="2400" dirty="0"/>
              <a:t>電子・格子ダイナミクスや固体中の非平衡電子状態</a:t>
            </a:r>
            <a:endParaRPr lang="en-US" altLang="ja-JP"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430213" y="-203200"/>
            <a:ext cx="8229600" cy="1143000"/>
          </a:xfrm>
        </p:spPr>
        <p:txBody>
          <a:bodyPr/>
          <a:lstStyle/>
          <a:p>
            <a:r>
              <a:rPr lang="en-US" altLang="en-US" dirty="0">
                <a:latin typeface="Calibri" charset="0"/>
                <a:ea typeface="ＭＳ Ｐゴシック" charset="0"/>
                <a:cs typeface="ＭＳ Ｐゴシック" charset="0"/>
              </a:rPr>
              <a:t>順アプローチと逆アプローチ</a:t>
            </a:r>
            <a:endParaRPr lang="ja-JP" altLang="en-US" dirty="0">
              <a:latin typeface="Calibri" charset="0"/>
              <a:ea typeface="ＭＳ Ｐゴシック" charset="0"/>
              <a:cs typeface="ＭＳ Ｐゴシック" charset="0"/>
            </a:endParaRPr>
          </a:p>
        </p:txBody>
      </p:sp>
      <p:sp>
        <p:nvSpPr>
          <p:cNvPr id="15363" name="テキスト ボックス 21"/>
          <p:cNvSpPr txBox="1">
            <a:spLocks noChangeArrowheads="1"/>
          </p:cNvSpPr>
          <p:nvPr/>
        </p:nvSpPr>
        <p:spPr bwMode="auto">
          <a:xfrm>
            <a:off x="966788" y="1487488"/>
            <a:ext cx="175895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a:latin typeface="Calibri" charset="0"/>
              </a:rPr>
              <a:t>計測データ</a:t>
            </a:r>
            <a:endParaRPr lang="en-US" altLang="ja-JP">
              <a:latin typeface="Calibri" charset="0"/>
            </a:endParaRPr>
          </a:p>
        </p:txBody>
      </p:sp>
      <p:sp>
        <p:nvSpPr>
          <p:cNvPr id="15364" name="テキスト ボックス 21"/>
          <p:cNvSpPr txBox="1">
            <a:spLocks noChangeArrowheads="1"/>
          </p:cNvSpPr>
          <p:nvPr/>
        </p:nvSpPr>
        <p:spPr bwMode="auto">
          <a:xfrm>
            <a:off x="1547664" y="2132856"/>
            <a:ext cx="11271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モデル</a:t>
            </a:r>
            <a:endParaRPr lang="en-US" altLang="ja-JP" dirty="0">
              <a:latin typeface="Calibri" charset="0"/>
            </a:endParaRPr>
          </a:p>
        </p:txBody>
      </p:sp>
      <p:sp>
        <p:nvSpPr>
          <p:cNvPr id="8" name="右矢印 7"/>
          <p:cNvSpPr/>
          <p:nvPr/>
        </p:nvSpPr>
        <p:spPr>
          <a:xfrm>
            <a:off x="3522663" y="1463675"/>
            <a:ext cx="1309687" cy="485775"/>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5367" name="テキスト ボックス 21"/>
          <p:cNvSpPr txBox="1">
            <a:spLocks noChangeArrowheads="1"/>
          </p:cNvSpPr>
          <p:nvPr/>
        </p:nvSpPr>
        <p:spPr bwMode="auto">
          <a:xfrm>
            <a:off x="4684911" y="1412776"/>
            <a:ext cx="219134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実験の結果</a:t>
            </a:r>
            <a:endParaRPr lang="en-US" altLang="ja-JP" dirty="0">
              <a:latin typeface="Calibri" charset="0"/>
            </a:endParaRPr>
          </a:p>
        </p:txBody>
      </p:sp>
      <p:sp>
        <p:nvSpPr>
          <p:cNvPr id="12" name="右矢印 11"/>
          <p:cNvSpPr/>
          <p:nvPr/>
        </p:nvSpPr>
        <p:spPr>
          <a:xfrm>
            <a:off x="3471714" y="2060848"/>
            <a:ext cx="1309687" cy="484187"/>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5369" name="テキスト ボックス 21"/>
          <p:cNvSpPr txBox="1">
            <a:spLocks noChangeArrowheads="1"/>
          </p:cNvSpPr>
          <p:nvPr/>
        </p:nvSpPr>
        <p:spPr bwMode="auto">
          <a:xfrm>
            <a:off x="3851920" y="2636912"/>
            <a:ext cx="331236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解析計算，数値計算</a:t>
            </a:r>
            <a:endParaRPr lang="en-US" altLang="ja-JP" dirty="0">
              <a:latin typeface="Calibri" charset="0"/>
            </a:endParaRPr>
          </a:p>
        </p:txBody>
      </p:sp>
      <p:sp>
        <p:nvSpPr>
          <p:cNvPr id="14" name="上下矢印 13"/>
          <p:cNvSpPr/>
          <p:nvPr/>
        </p:nvSpPr>
        <p:spPr>
          <a:xfrm>
            <a:off x="6588224" y="1556792"/>
            <a:ext cx="485775" cy="777875"/>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5371" name="テキスト ボックス 21"/>
          <p:cNvSpPr txBox="1">
            <a:spLocks noChangeArrowheads="1"/>
          </p:cNvSpPr>
          <p:nvPr/>
        </p:nvSpPr>
        <p:spPr bwMode="auto">
          <a:xfrm>
            <a:off x="4860032" y="2060848"/>
            <a:ext cx="175944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理論の結果</a:t>
            </a:r>
            <a:endParaRPr lang="en-US" altLang="ja-JP" dirty="0">
              <a:latin typeface="Calibri" charset="0"/>
            </a:endParaRPr>
          </a:p>
        </p:txBody>
      </p:sp>
      <p:sp>
        <p:nvSpPr>
          <p:cNvPr id="15372" name="テキスト ボックス 21"/>
          <p:cNvSpPr txBox="1">
            <a:spLocks noChangeArrowheads="1"/>
          </p:cNvSpPr>
          <p:nvPr/>
        </p:nvSpPr>
        <p:spPr bwMode="auto">
          <a:xfrm>
            <a:off x="7092280" y="1700808"/>
            <a:ext cx="9779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a:latin typeface="Calibri" charset="0"/>
              </a:rPr>
              <a:t>比較</a:t>
            </a:r>
            <a:endParaRPr lang="en-US" altLang="ja-JP">
              <a:latin typeface="Calibri" charset="0"/>
            </a:endParaRPr>
          </a:p>
        </p:txBody>
      </p:sp>
      <p:sp>
        <p:nvSpPr>
          <p:cNvPr id="15373" name="テキスト ボックス 21"/>
          <p:cNvSpPr txBox="1">
            <a:spLocks noChangeArrowheads="1"/>
          </p:cNvSpPr>
          <p:nvPr/>
        </p:nvSpPr>
        <p:spPr bwMode="auto">
          <a:xfrm>
            <a:off x="1252538" y="828675"/>
            <a:ext cx="995362"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endParaRPr lang="en-US" altLang="ja-JP" dirty="0">
              <a:latin typeface="Calibri" charset="0"/>
            </a:endParaRPr>
          </a:p>
          <a:p>
            <a:endParaRPr lang="en-US" altLang="ja-JP" dirty="0">
              <a:latin typeface="Calibri" charset="0"/>
            </a:endParaRPr>
          </a:p>
        </p:txBody>
      </p:sp>
      <p:sp>
        <p:nvSpPr>
          <p:cNvPr id="15374" name="テキスト ボックス 21"/>
          <p:cNvSpPr txBox="1">
            <a:spLocks noChangeArrowheads="1"/>
          </p:cNvSpPr>
          <p:nvPr/>
        </p:nvSpPr>
        <p:spPr bwMode="auto">
          <a:xfrm>
            <a:off x="2123728" y="908720"/>
            <a:ext cx="489654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順アプローチ</a:t>
            </a:r>
            <a:endParaRPr lang="en-US" altLang="ja-JP" dirty="0">
              <a:latin typeface="Calibri" charset="0"/>
            </a:endParaRPr>
          </a:p>
        </p:txBody>
      </p:sp>
      <p:sp>
        <p:nvSpPr>
          <p:cNvPr id="20" name="正方形/長方形 19"/>
          <p:cNvSpPr/>
          <p:nvPr/>
        </p:nvSpPr>
        <p:spPr>
          <a:xfrm>
            <a:off x="966789" y="874713"/>
            <a:ext cx="7421636" cy="226625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5376" name="テキスト ボックス 21"/>
          <p:cNvSpPr txBox="1">
            <a:spLocks noChangeArrowheads="1"/>
          </p:cNvSpPr>
          <p:nvPr/>
        </p:nvSpPr>
        <p:spPr bwMode="auto">
          <a:xfrm>
            <a:off x="6503988" y="3809479"/>
            <a:ext cx="176053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a:latin typeface="Calibri" charset="0"/>
              </a:rPr>
              <a:t>計測データ</a:t>
            </a:r>
            <a:endParaRPr lang="en-US" altLang="ja-JP">
              <a:latin typeface="Calibri" charset="0"/>
            </a:endParaRPr>
          </a:p>
        </p:txBody>
      </p:sp>
      <p:sp>
        <p:nvSpPr>
          <p:cNvPr id="15377" name="テキスト ボックス 21"/>
          <p:cNvSpPr txBox="1">
            <a:spLocks noChangeArrowheads="1"/>
          </p:cNvSpPr>
          <p:nvPr/>
        </p:nvSpPr>
        <p:spPr bwMode="auto">
          <a:xfrm>
            <a:off x="1043608" y="3717032"/>
            <a:ext cx="179553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対象とする</a:t>
            </a:r>
            <a:endParaRPr lang="en-US" altLang="ja-JP" dirty="0">
              <a:latin typeface="Calibri" charset="0"/>
            </a:endParaRPr>
          </a:p>
          <a:p>
            <a:r>
              <a:rPr lang="ja-JP" altLang="en-US" dirty="0">
                <a:latin typeface="Calibri" charset="0"/>
              </a:rPr>
              <a:t>物理系</a:t>
            </a:r>
            <a:endParaRPr lang="en-US" altLang="ja-JP" dirty="0">
              <a:latin typeface="Calibri" charset="0"/>
            </a:endParaRPr>
          </a:p>
        </p:txBody>
      </p:sp>
      <p:sp>
        <p:nvSpPr>
          <p:cNvPr id="23" name="右矢印 22"/>
          <p:cNvSpPr/>
          <p:nvPr/>
        </p:nvSpPr>
        <p:spPr>
          <a:xfrm>
            <a:off x="2778125" y="3845991"/>
            <a:ext cx="1489075" cy="484188"/>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dirty="0"/>
          </a:p>
        </p:txBody>
      </p:sp>
      <p:sp>
        <p:nvSpPr>
          <p:cNvPr id="15379" name="テキスト ボックス 21"/>
          <p:cNvSpPr txBox="1">
            <a:spLocks noChangeArrowheads="1"/>
          </p:cNvSpPr>
          <p:nvPr/>
        </p:nvSpPr>
        <p:spPr bwMode="auto">
          <a:xfrm>
            <a:off x="2627784" y="4221088"/>
            <a:ext cx="1584176"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系の物理モデル</a:t>
            </a:r>
            <a:endParaRPr lang="en-US" altLang="ja-JP" dirty="0">
              <a:latin typeface="Calibri" charset="0"/>
            </a:endParaRPr>
          </a:p>
        </p:txBody>
      </p:sp>
      <p:sp>
        <p:nvSpPr>
          <p:cNvPr id="15380" name="テキスト ボックス 21"/>
          <p:cNvSpPr txBox="1">
            <a:spLocks noChangeArrowheads="1"/>
          </p:cNvSpPr>
          <p:nvPr/>
        </p:nvSpPr>
        <p:spPr bwMode="auto">
          <a:xfrm>
            <a:off x="4211960" y="4182179"/>
            <a:ext cx="237626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観測過程</a:t>
            </a:r>
            <a:endParaRPr lang="en-US" altLang="ja-JP" dirty="0">
              <a:latin typeface="Calibri" charset="0"/>
            </a:endParaRPr>
          </a:p>
          <a:p>
            <a:r>
              <a:rPr lang="ja-JP" altLang="en-US" dirty="0">
                <a:latin typeface="Calibri" charset="0"/>
              </a:rPr>
              <a:t>計測機器の特性</a:t>
            </a:r>
            <a:endParaRPr lang="en-US" altLang="ja-JP" dirty="0">
              <a:latin typeface="Calibri" charset="0"/>
            </a:endParaRPr>
          </a:p>
        </p:txBody>
      </p:sp>
      <p:sp>
        <p:nvSpPr>
          <p:cNvPr id="15382" name="テキスト ボックス 21"/>
          <p:cNvSpPr txBox="1">
            <a:spLocks noChangeArrowheads="1"/>
          </p:cNvSpPr>
          <p:nvPr/>
        </p:nvSpPr>
        <p:spPr bwMode="auto">
          <a:xfrm>
            <a:off x="2120230" y="3429000"/>
            <a:ext cx="49720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逆アプローチ</a:t>
            </a:r>
            <a:endParaRPr lang="en-US" altLang="ja-JP" dirty="0">
              <a:latin typeface="Calibri" charset="0"/>
            </a:endParaRPr>
          </a:p>
        </p:txBody>
      </p:sp>
      <p:sp>
        <p:nvSpPr>
          <p:cNvPr id="33" name="正方形/長方形 32"/>
          <p:cNvSpPr/>
          <p:nvPr/>
        </p:nvSpPr>
        <p:spPr>
          <a:xfrm>
            <a:off x="971600" y="3356992"/>
            <a:ext cx="7438975" cy="3296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34" name="右矢印 33"/>
          <p:cNvSpPr/>
          <p:nvPr/>
        </p:nvSpPr>
        <p:spPr>
          <a:xfrm>
            <a:off x="4649788" y="3845991"/>
            <a:ext cx="1489075" cy="484188"/>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dirty="0"/>
          </a:p>
        </p:txBody>
      </p:sp>
      <p:sp>
        <p:nvSpPr>
          <p:cNvPr id="35" name="AutoShape 27"/>
          <p:cNvSpPr>
            <a:spLocks noChangeArrowheads="1"/>
          </p:cNvSpPr>
          <p:nvPr/>
        </p:nvSpPr>
        <p:spPr bwMode="auto">
          <a:xfrm rot="5400000">
            <a:off x="4211960" y="2564903"/>
            <a:ext cx="504055" cy="5976665"/>
          </a:xfrm>
          <a:prstGeom prst="curvedLeftArrow">
            <a:avLst>
              <a:gd name="adj1" fmla="val 49991"/>
              <a:gd name="adj2" fmla="val 114617"/>
              <a:gd name="adj3" fmla="val 34579"/>
            </a:avLst>
          </a:prstGeom>
          <a:solidFill>
            <a:schemeClr val="tx2">
              <a:lumMod val="40000"/>
              <a:lumOff val="60000"/>
            </a:schemeClr>
          </a:solidFill>
          <a:ln w="9525">
            <a:solidFill>
              <a:schemeClr val="tx1"/>
            </a:solidFill>
            <a:miter lim="800000"/>
            <a:headEnd/>
            <a:tailEnd/>
          </a:ln>
        </p:spPr>
        <p:txBody>
          <a:bodyPr rot="10800000" vert="eaVert" wrap="none" anchor="ctr"/>
          <a:lstStyle/>
          <a:p>
            <a:pPr>
              <a:defRPr/>
            </a:pPr>
            <a:endParaRPr lang="ja-JP" altLang="en-US">
              <a:ea typeface="ＭＳ Ｐゴシック" charset="-128"/>
              <a:cs typeface="ＭＳ Ｐゴシック" charset="-128"/>
            </a:endParaRPr>
          </a:p>
        </p:txBody>
      </p:sp>
      <p:sp>
        <p:nvSpPr>
          <p:cNvPr id="15386" name="テキスト ボックス 21"/>
          <p:cNvSpPr txBox="1">
            <a:spLocks noChangeArrowheads="1"/>
          </p:cNvSpPr>
          <p:nvPr/>
        </p:nvSpPr>
        <p:spPr bwMode="auto">
          <a:xfrm>
            <a:off x="1979712" y="5838363"/>
            <a:ext cx="472598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37931725" indent="-37474525">
              <a:defRPr kumimoji="1" sz="2400">
                <a:solidFill>
                  <a:schemeClr val="tx1"/>
                </a:solidFill>
                <a:latin typeface="Arial" charset="0"/>
                <a:ea typeface="ＭＳ Ｐゴシック" charset="0"/>
              </a:defRPr>
            </a:lvl2pPr>
            <a:lvl3pPr>
              <a:defRPr kumimoji="1" sz="2400">
                <a:solidFill>
                  <a:schemeClr val="tx1"/>
                </a:solidFill>
                <a:latin typeface="Arial" charset="0"/>
                <a:ea typeface="ＭＳ Ｐゴシック" charset="0"/>
              </a:defRPr>
            </a:lvl3pPr>
            <a:lvl4pPr>
              <a:defRPr kumimoji="1" sz="2400">
                <a:solidFill>
                  <a:schemeClr val="tx1"/>
                </a:solidFill>
                <a:latin typeface="Arial" charset="0"/>
                <a:ea typeface="ＭＳ Ｐゴシック" charset="0"/>
              </a:defRPr>
            </a:lvl4pPr>
            <a:lvl5pPr>
              <a:defRPr kumimoji="1" sz="2400">
                <a:solidFill>
                  <a:schemeClr val="tx1"/>
                </a:solidFill>
                <a:latin typeface="Arial" charset="0"/>
                <a:ea typeface="ＭＳ Ｐゴシック" charset="0"/>
              </a:defRPr>
            </a:lvl5pPr>
            <a:lvl6pPr marL="457200" fontAlgn="base">
              <a:spcBef>
                <a:spcPct val="0"/>
              </a:spcBef>
              <a:spcAft>
                <a:spcPct val="0"/>
              </a:spcAft>
              <a:defRPr kumimoji="1" sz="2400">
                <a:solidFill>
                  <a:schemeClr val="tx1"/>
                </a:solidFill>
                <a:latin typeface="Arial" charset="0"/>
                <a:ea typeface="ＭＳ Ｐゴシック" charset="0"/>
              </a:defRPr>
            </a:lvl6pPr>
            <a:lvl7pPr marL="914400" fontAlgn="base">
              <a:spcBef>
                <a:spcPct val="0"/>
              </a:spcBef>
              <a:spcAft>
                <a:spcPct val="0"/>
              </a:spcAft>
              <a:defRPr kumimoji="1" sz="2400">
                <a:solidFill>
                  <a:schemeClr val="tx1"/>
                </a:solidFill>
                <a:latin typeface="Arial" charset="0"/>
                <a:ea typeface="ＭＳ Ｐゴシック" charset="0"/>
              </a:defRPr>
            </a:lvl7pPr>
            <a:lvl8pPr marL="1371600" fontAlgn="base">
              <a:spcBef>
                <a:spcPct val="0"/>
              </a:spcBef>
              <a:spcAft>
                <a:spcPct val="0"/>
              </a:spcAft>
              <a:defRPr kumimoji="1" sz="2400">
                <a:solidFill>
                  <a:schemeClr val="tx1"/>
                </a:solidFill>
                <a:latin typeface="Arial" charset="0"/>
                <a:ea typeface="ＭＳ Ｐゴシック" charset="0"/>
              </a:defRPr>
            </a:lvl8pPr>
            <a:lvl9pPr marL="1828800" fontAlgn="base">
              <a:spcBef>
                <a:spcPct val="0"/>
              </a:spcBef>
              <a:spcAft>
                <a:spcPct val="0"/>
              </a:spcAft>
              <a:defRPr kumimoji="1" sz="2400">
                <a:solidFill>
                  <a:schemeClr val="tx1"/>
                </a:solidFill>
                <a:latin typeface="Arial" charset="0"/>
                <a:ea typeface="ＭＳ Ｐゴシック" charset="0"/>
              </a:defRPr>
            </a:lvl9pPr>
          </a:lstStyle>
          <a:p>
            <a:r>
              <a:rPr lang="ja-JP" altLang="en-US" dirty="0">
                <a:latin typeface="Calibri" charset="0"/>
              </a:rPr>
              <a:t>全てをモデル化し</a:t>
            </a:r>
            <a:endParaRPr lang="en-US" altLang="ja-JP" dirty="0">
              <a:latin typeface="Calibri" charset="0"/>
            </a:endParaRPr>
          </a:p>
          <a:p>
            <a:r>
              <a:rPr lang="ja-JP" altLang="en-US" dirty="0">
                <a:latin typeface="Calibri" charset="0"/>
              </a:rPr>
              <a:t>ベイズの定理で因果をさかのぼる</a:t>
            </a:r>
            <a:endParaRPr lang="en-US" altLang="ja-JP" dirty="0">
              <a:latin typeface="Calibri" charset="0"/>
            </a:endParaRPr>
          </a:p>
        </p:txBody>
      </p:sp>
      <p:graphicFrame>
        <p:nvGraphicFramePr>
          <p:cNvPr id="27" name="Object 5"/>
          <p:cNvGraphicFramePr>
            <a:graphicFrameLocks noChangeAspect="1"/>
          </p:cNvGraphicFramePr>
          <p:nvPr>
            <p:extLst>
              <p:ext uri="{D42A27DB-BD31-4B8C-83A1-F6EECF244321}">
                <p14:modId xmlns:p14="http://schemas.microsoft.com/office/powerpoint/2010/main" val="4245464149"/>
              </p:ext>
            </p:extLst>
          </p:nvPr>
        </p:nvGraphicFramePr>
        <p:xfrm>
          <a:off x="2123728" y="2492896"/>
          <a:ext cx="1827998" cy="648072"/>
        </p:xfrm>
        <a:graphic>
          <a:graphicData uri="http://schemas.openxmlformats.org/presentationml/2006/ole">
            <mc:AlternateContent xmlns:mc="http://schemas.openxmlformats.org/markup-compatibility/2006">
              <mc:Choice xmlns:v="urn:schemas-microsoft-com:vml" Requires="v">
                <p:oleObj name="Equation" r:id="rId2" imgW="685800" imgH="241300" progId="Equation.3">
                  <p:embed/>
                </p:oleObj>
              </mc:Choice>
              <mc:Fallback>
                <p:oleObj name="Equation" r:id="rId2" imgW="685800" imgH="241300" progId="Equation.3">
                  <p:embed/>
                  <p:pic>
                    <p:nvPicPr>
                      <p:cNvPr id="0" name=""/>
                      <p:cNvPicPr>
                        <a:picLocks noChangeAspect="1" noChangeArrowheads="1"/>
                      </p:cNvPicPr>
                      <p:nvPr/>
                    </p:nvPicPr>
                    <p:blipFill>
                      <a:blip r:embed="rId3"/>
                      <a:srcRect/>
                      <a:stretch>
                        <a:fillRect/>
                      </a:stretch>
                    </p:blipFill>
                    <p:spPr bwMode="auto">
                      <a:xfrm>
                        <a:off x="2123728" y="2492896"/>
                        <a:ext cx="1827998" cy="648072"/>
                      </a:xfrm>
                      <a:prstGeom prst="rect">
                        <a:avLst/>
                      </a:prstGeom>
                      <a:noFill/>
                      <a:effectLst/>
                    </p:spPr>
                  </p:pic>
                </p:oleObj>
              </mc:Fallback>
            </mc:AlternateContent>
          </a:graphicData>
        </a:graphic>
      </p:graphicFrame>
      <p:graphicFrame>
        <p:nvGraphicFramePr>
          <p:cNvPr id="29" name="Object 5"/>
          <p:cNvGraphicFramePr>
            <a:graphicFrameLocks noChangeAspect="1"/>
          </p:cNvGraphicFramePr>
          <p:nvPr>
            <p:extLst>
              <p:ext uri="{D42A27DB-BD31-4B8C-83A1-F6EECF244321}">
                <p14:modId xmlns:p14="http://schemas.microsoft.com/office/powerpoint/2010/main" val="2499268662"/>
              </p:ext>
            </p:extLst>
          </p:nvPr>
        </p:nvGraphicFramePr>
        <p:xfrm>
          <a:off x="2670257" y="4869160"/>
          <a:ext cx="1541703" cy="738311"/>
        </p:xfrm>
        <a:graphic>
          <a:graphicData uri="http://schemas.openxmlformats.org/presentationml/2006/ole">
            <mc:AlternateContent xmlns:mc="http://schemas.openxmlformats.org/markup-compatibility/2006">
              <mc:Choice xmlns:v="urn:schemas-microsoft-com:vml" Requires="v">
                <p:oleObj name="Equation" r:id="rId4" imgW="508000" imgH="241300" progId="Equation.3">
                  <p:embed/>
                </p:oleObj>
              </mc:Choice>
              <mc:Fallback>
                <p:oleObj name="Equation" r:id="rId4" imgW="508000" imgH="241300" progId="Equation.3">
                  <p:embed/>
                  <p:pic>
                    <p:nvPicPr>
                      <p:cNvPr id="0" name=""/>
                      <p:cNvPicPr>
                        <a:picLocks noChangeAspect="1" noChangeArrowheads="1"/>
                      </p:cNvPicPr>
                      <p:nvPr/>
                    </p:nvPicPr>
                    <p:blipFill>
                      <a:blip r:embed="rId5"/>
                      <a:srcRect/>
                      <a:stretch>
                        <a:fillRect/>
                      </a:stretch>
                    </p:blipFill>
                    <p:spPr bwMode="auto">
                      <a:xfrm>
                        <a:off x="2670257" y="4869160"/>
                        <a:ext cx="1541703" cy="738311"/>
                      </a:xfrm>
                      <a:prstGeom prst="rect">
                        <a:avLst/>
                      </a:prstGeom>
                      <a:noFill/>
                      <a:effec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3371427504"/>
              </p:ext>
            </p:extLst>
          </p:nvPr>
        </p:nvGraphicFramePr>
        <p:xfrm>
          <a:off x="4572000" y="4941168"/>
          <a:ext cx="1879422" cy="666303"/>
        </p:xfrm>
        <a:graphic>
          <a:graphicData uri="http://schemas.openxmlformats.org/presentationml/2006/ole">
            <mc:AlternateContent xmlns:mc="http://schemas.openxmlformats.org/markup-compatibility/2006">
              <mc:Choice xmlns:v="urn:schemas-microsoft-com:vml" Requires="v">
                <p:oleObj name="Equation" r:id="rId6" imgW="685800" imgH="241300" progId="Equation.3">
                  <p:embed/>
                </p:oleObj>
              </mc:Choice>
              <mc:Fallback>
                <p:oleObj name="Equation" r:id="rId6" imgW="685800" imgH="241300" progId="Equation.3">
                  <p:embed/>
                  <p:pic>
                    <p:nvPicPr>
                      <p:cNvPr id="0" name=""/>
                      <p:cNvPicPr>
                        <a:picLocks noChangeAspect="1" noChangeArrowheads="1"/>
                      </p:cNvPicPr>
                      <p:nvPr/>
                    </p:nvPicPr>
                    <p:blipFill>
                      <a:blip r:embed="rId7"/>
                      <a:srcRect/>
                      <a:stretch>
                        <a:fillRect/>
                      </a:stretch>
                    </p:blipFill>
                    <p:spPr bwMode="auto">
                      <a:xfrm>
                        <a:off x="4572000" y="4941168"/>
                        <a:ext cx="1879422" cy="666303"/>
                      </a:xfrm>
                      <a:prstGeom prst="rect">
                        <a:avLst/>
                      </a:prstGeom>
                      <a:noFill/>
                      <a:effectLst/>
                    </p:spPr>
                  </p:pic>
                </p:oleObj>
              </mc:Fallback>
            </mc:AlternateContent>
          </a:graphicData>
        </a:graphic>
      </p:graphicFrame>
    </p:spTree>
    <p:extLst>
      <p:ext uri="{BB962C8B-B14F-4D97-AF65-F5344CB8AC3E}">
        <p14:creationId xmlns:p14="http://schemas.microsoft.com/office/powerpoint/2010/main" val="1750765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タイトル 4"/>
          <p:cNvSpPr>
            <a:spLocks noGrp="1"/>
          </p:cNvSpPr>
          <p:nvPr>
            <p:ph type="title"/>
          </p:nvPr>
        </p:nvSpPr>
        <p:spPr/>
        <p:txBody>
          <a:bodyPr/>
          <a:lstStyle/>
          <a:p>
            <a:r>
              <a:rPr lang="ja-JP" altLang="en-US" dirty="0">
                <a:latin typeface="Garamond" charset="0"/>
                <a:ea typeface="ＭＳ Ｐゴシック" charset="0"/>
                <a:cs typeface="ＭＳ Ｐゴシック" charset="0"/>
              </a:rPr>
              <a:t>系の複雑性と適したアプローチ</a:t>
            </a:r>
          </a:p>
        </p:txBody>
      </p:sp>
      <p:cxnSp>
        <p:nvCxnSpPr>
          <p:cNvPr id="65539" name="直線矢印コネクタ 6"/>
          <p:cNvCxnSpPr>
            <a:cxnSpLocks noChangeShapeType="1"/>
          </p:cNvCxnSpPr>
          <p:nvPr/>
        </p:nvCxnSpPr>
        <p:spPr bwMode="auto">
          <a:xfrm flipV="1">
            <a:off x="1219200" y="2229197"/>
            <a:ext cx="6629400" cy="76200"/>
          </a:xfrm>
          <a:prstGeom prst="straightConnector1">
            <a:avLst/>
          </a:prstGeom>
          <a:noFill/>
          <a:ln w="635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9" name="テキスト ボックス 8"/>
          <p:cNvSpPr txBox="1"/>
          <p:nvPr/>
        </p:nvSpPr>
        <p:spPr>
          <a:xfrm>
            <a:off x="2319621" y="1543397"/>
            <a:ext cx="3971360" cy="769441"/>
          </a:xfrm>
          <a:prstGeom prst="rect">
            <a:avLst/>
          </a:prstGeom>
          <a:noFill/>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4400" dirty="0">
                <a:solidFill>
                  <a:srgbClr val="000000"/>
                </a:solidFill>
              </a:rPr>
              <a:t>複雑さの度合い</a:t>
            </a:r>
          </a:p>
        </p:txBody>
      </p:sp>
      <p:sp>
        <p:nvSpPr>
          <p:cNvPr id="10" name="テキスト ボックス 9"/>
          <p:cNvSpPr txBox="1"/>
          <p:nvPr/>
        </p:nvSpPr>
        <p:spPr>
          <a:xfrm>
            <a:off x="632364" y="2686397"/>
            <a:ext cx="1826141" cy="1077218"/>
          </a:xfrm>
          <a:prstGeom prst="rect">
            <a:avLst/>
          </a:prstGeom>
          <a:noFill/>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3200" dirty="0">
                <a:solidFill>
                  <a:srgbClr val="000000"/>
                </a:solidFill>
              </a:rPr>
              <a:t>物性物理</a:t>
            </a:r>
            <a:endParaRPr lang="en-US" altLang="ja-JP" sz="3200" dirty="0">
              <a:solidFill>
                <a:srgbClr val="000000"/>
              </a:solidFill>
            </a:endParaRPr>
          </a:p>
          <a:p>
            <a:pPr algn="ctr"/>
            <a:r>
              <a:rPr lang="ja-JP" altLang="en-US" sz="3200" dirty="0">
                <a:solidFill>
                  <a:srgbClr val="000000"/>
                </a:solidFill>
              </a:rPr>
              <a:t>化学</a:t>
            </a:r>
            <a:endParaRPr lang="en-US" altLang="ja-JP" sz="3200" dirty="0">
              <a:solidFill>
                <a:srgbClr val="000000"/>
              </a:solidFill>
            </a:endParaRPr>
          </a:p>
        </p:txBody>
      </p:sp>
      <p:sp>
        <p:nvSpPr>
          <p:cNvPr id="11" name="テキスト ボックス 10"/>
          <p:cNvSpPr txBox="1"/>
          <p:nvPr/>
        </p:nvSpPr>
        <p:spPr>
          <a:xfrm>
            <a:off x="4258027" y="2686397"/>
            <a:ext cx="1826141" cy="1077218"/>
          </a:xfrm>
          <a:prstGeom prst="rect">
            <a:avLst/>
          </a:prstGeom>
          <a:noFill/>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3200">
                <a:solidFill>
                  <a:srgbClr val="000000"/>
                </a:solidFill>
              </a:rPr>
              <a:t>惑星科学</a:t>
            </a:r>
            <a:endParaRPr lang="en-US" altLang="ja-JP" sz="3200">
              <a:solidFill>
                <a:srgbClr val="000000"/>
              </a:solidFill>
            </a:endParaRPr>
          </a:p>
          <a:p>
            <a:pPr algn="ctr"/>
            <a:r>
              <a:rPr lang="ja-JP" altLang="en-US" sz="3200">
                <a:solidFill>
                  <a:srgbClr val="000000"/>
                </a:solidFill>
              </a:rPr>
              <a:t>地球科学</a:t>
            </a:r>
          </a:p>
        </p:txBody>
      </p:sp>
      <p:sp>
        <p:nvSpPr>
          <p:cNvPr id="12" name="テキスト ボックス 11"/>
          <p:cNvSpPr txBox="1"/>
          <p:nvPr/>
        </p:nvSpPr>
        <p:spPr>
          <a:xfrm>
            <a:off x="6202243" y="2686397"/>
            <a:ext cx="1826141" cy="1077218"/>
          </a:xfrm>
          <a:prstGeom prst="rect">
            <a:avLst/>
          </a:prstGeom>
          <a:noFill/>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3200" dirty="0">
                <a:solidFill>
                  <a:srgbClr val="000000"/>
                </a:solidFill>
              </a:rPr>
              <a:t>脳科学</a:t>
            </a:r>
            <a:endParaRPr lang="en-US" altLang="ja-JP" sz="3200" dirty="0">
              <a:solidFill>
                <a:srgbClr val="000000"/>
              </a:solidFill>
            </a:endParaRPr>
          </a:p>
          <a:p>
            <a:pPr algn="ctr"/>
            <a:r>
              <a:rPr lang="ja-JP" altLang="en-US" sz="3200" dirty="0">
                <a:solidFill>
                  <a:srgbClr val="000000"/>
                </a:solidFill>
              </a:rPr>
              <a:t>生命科学</a:t>
            </a:r>
            <a:endParaRPr lang="en-US" altLang="ja-JP" sz="3200" dirty="0">
              <a:solidFill>
                <a:srgbClr val="000000"/>
              </a:solidFill>
            </a:endParaRPr>
          </a:p>
        </p:txBody>
      </p:sp>
      <p:sp>
        <p:nvSpPr>
          <p:cNvPr id="13" name="テキスト ボックス 12"/>
          <p:cNvSpPr txBox="1"/>
          <p:nvPr/>
        </p:nvSpPr>
        <p:spPr>
          <a:xfrm>
            <a:off x="870883" y="4057997"/>
            <a:ext cx="1415772" cy="584776"/>
          </a:xfrm>
          <a:prstGeom prst="rect">
            <a:avLst/>
          </a:prstGeom>
          <a:noFill/>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3200" dirty="0">
                <a:solidFill>
                  <a:srgbClr val="000000"/>
                </a:solidFill>
              </a:rPr>
              <a:t>単結晶</a:t>
            </a:r>
          </a:p>
        </p:txBody>
      </p:sp>
      <p:sp>
        <p:nvSpPr>
          <p:cNvPr id="14" name="テキスト ボックス 13"/>
          <p:cNvSpPr txBox="1"/>
          <p:nvPr/>
        </p:nvSpPr>
        <p:spPr>
          <a:xfrm>
            <a:off x="4471149" y="4094510"/>
            <a:ext cx="1415772" cy="1077218"/>
          </a:xfrm>
          <a:prstGeom prst="rect">
            <a:avLst/>
          </a:prstGeom>
          <a:noFill/>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3200">
                <a:solidFill>
                  <a:srgbClr val="000000"/>
                </a:solidFill>
              </a:rPr>
              <a:t>多結晶</a:t>
            </a:r>
            <a:endParaRPr lang="en-US" altLang="ja-JP" sz="3200">
              <a:solidFill>
                <a:srgbClr val="000000"/>
              </a:solidFill>
            </a:endParaRPr>
          </a:p>
          <a:p>
            <a:pPr algn="ctr"/>
            <a:r>
              <a:rPr lang="ja-JP" altLang="en-US" sz="3200">
                <a:solidFill>
                  <a:srgbClr val="000000"/>
                </a:solidFill>
              </a:rPr>
              <a:t>粉体</a:t>
            </a:r>
            <a:endParaRPr lang="en-US" altLang="ja-JP" sz="3200">
              <a:solidFill>
                <a:srgbClr val="000000"/>
              </a:solidFill>
            </a:endParaRPr>
          </a:p>
        </p:txBody>
      </p:sp>
      <p:sp>
        <p:nvSpPr>
          <p:cNvPr id="15" name="テキスト ボックス 14"/>
          <p:cNvSpPr txBox="1"/>
          <p:nvPr/>
        </p:nvSpPr>
        <p:spPr>
          <a:xfrm>
            <a:off x="539552" y="5301208"/>
            <a:ext cx="2486578" cy="584776"/>
          </a:xfrm>
          <a:prstGeom prst="rect">
            <a:avLst/>
          </a:prstGeom>
          <a:noFill/>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3200" dirty="0">
                <a:solidFill>
                  <a:srgbClr val="000000"/>
                </a:solidFill>
              </a:rPr>
              <a:t>順アプローチ</a:t>
            </a:r>
          </a:p>
        </p:txBody>
      </p:sp>
      <p:sp>
        <p:nvSpPr>
          <p:cNvPr id="16" name="テキスト ボックス 15"/>
          <p:cNvSpPr txBox="1"/>
          <p:nvPr/>
        </p:nvSpPr>
        <p:spPr>
          <a:xfrm>
            <a:off x="2699792" y="4077072"/>
            <a:ext cx="1296144" cy="584776"/>
          </a:xfrm>
          <a:prstGeom prst="rect">
            <a:avLst/>
          </a:prstGeom>
          <a:noFill/>
        </p:spPr>
        <p:txBody>
          <a:bodyPr wrap="squar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3200" dirty="0">
                <a:solidFill>
                  <a:srgbClr val="000000"/>
                </a:solidFill>
              </a:rPr>
              <a:t>表面</a:t>
            </a:r>
          </a:p>
        </p:txBody>
      </p:sp>
      <p:sp>
        <p:nvSpPr>
          <p:cNvPr id="17" name="テキスト ボックス 16"/>
          <p:cNvSpPr txBox="1"/>
          <p:nvPr/>
        </p:nvSpPr>
        <p:spPr>
          <a:xfrm>
            <a:off x="6012160" y="5301208"/>
            <a:ext cx="2448106" cy="584776"/>
          </a:xfrm>
          <a:prstGeom prst="rect">
            <a:avLst/>
          </a:prstGeom>
          <a:noFill/>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ctr"/>
            <a:r>
              <a:rPr lang="ja-JP" altLang="en-US" sz="3200" dirty="0">
                <a:solidFill>
                  <a:srgbClr val="000000"/>
                </a:solidFill>
              </a:rPr>
              <a:t>逆アプローチ</a:t>
            </a:r>
          </a:p>
        </p:txBody>
      </p:sp>
    </p:spTree>
    <p:extLst>
      <p:ext uri="{BB962C8B-B14F-4D97-AF65-F5344CB8AC3E}">
        <p14:creationId xmlns:p14="http://schemas.microsoft.com/office/powerpoint/2010/main" val="4177597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324544" y="197768"/>
            <a:ext cx="9937104" cy="1143000"/>
          </a:xfrm>
        </p:spPr>
        <p:txBody>
          <a:bodyPr/>
          <a:lstStyle/>
          <a:p>
            <a:r>
              <a:rPr lang="ja-JP" altLang="en-US" dirty="0">
                <a:latin typeface="Calibri"/>
                <a:cs typeface="Calibri"/>
              </a:rPr>
              <a:t>混合原子価希土類化合物の</a:t>
            </a:r>
            <a:r>
              <a:rPr lang="en-US" altLang="ja-JP" dirty="0">
                <a:latin typeface="Calibri"/>
                <a:cs typeface="Calibri"/>
              </a:rPr>
              <a:t>L</a:t>
            </a:r>
            <a:r>
              <a:rPr lang="en-US" altLang="ja-JP" baseline="-25000" dirty="0">
                <a:latin typeface="Calibri"/>
                <a:cs typeface="Calibri"/>
              </a:rPr>
              <a:t>3</a:t>
            </a:r>
            <a:r>
              <a:rPr lang="en-US" altLang="ja-JP" dirty="0">
                <a:latin typeface="Calibri"/>
                <a:cs typeface="Calibri"/>
              </a:rPr>
              <a:t>-XAS</a:t>
            </a:r>
            <a:r>
              <a:rPr lang="ja-JP" altLang="en-US" dirty="0">
                <a:latin typeface="Calibri"/>
                <a:cs typeface="Calibri"/>
              </a:rPr>
              <a:t>を解析して</a:t>
            </a:r>
          </a:p>
        </p:txBody>
      </p:sp>
      <p:sp>
        <p:nvSpPr>
          <p:cNvPr id="7" name="コンテンツ プレースホルダ 6"/>
          <p:cNvSpPr>
            <a:spLocks noGrp="1"/>
          </p:cNvSpPr>
          <p:nvPr>
            <p:ph sz="half" idx="1"/>
          </p:nvPr>
        </p:nvSpPr>
        <p:spPr>
          <a:xfrm>
            <a:off x="228600" y="1401688"/>
            <a:ext cx="6359624" cy="4619600"/>
          </a:xfrm>
        </p:spPr>
        <p:txBody>
          <a:bodyPr/>
          <a:lstStyle/>
          <a:p>
            <a:r>
              <a:rPr lang="ja-JP" altLang="en-US" dirty="0"/>
              <a:t>主張：</a:t>
            </a:r>
            <a:r>
              <a:rPr lang="en-US" altLang="ja-JP" i="1" dirty="0" err="1">
                <a:latin typeface="Times"/>
                <a:cs typeface="Times"/>
              </a:rPr>
              <a:t>U</a:t>
            </a:r>
            <a:r>
              <a:rPr lang="en-US" altLang="ja-JP" sz="3600" i="1" baseline="-25000" dirty="0" err="1">
                <a:latin typeface="Times"/>
                <a:cs typeface="Times"/>
              </a:rPr>
              <a:t>dc</a:t>
            </a:r>
            <a:r>
              <a:rPr lang="ja-JP" altLang="en-US" sz="3600" baseline="-25000" dirty="0"/>
              <a:t>，</a:t>
            </a:r>
            <a:r>
              <a:rPr lang="en-US" altLang="ja-JP" i="1" dirty="0" err="1">
                <a:latin typeface="Times"/>
                <a:cs typeface="Times"/>
              </a:rPr>
              <a:t>U</a:t>
            </a:r>
            <a:r>
              <a:rPr lang="en-US" altLang="ja-JP" sz="3600" i="1" baseline="-25000" dirty="0" err="1">
                <a:latin typeface="Times"/>
                <a:cs typeface="Times"/>
              </a:rPr>
              <a:t>fd</a:t>
            </a:r>
            <a:r>
              <a:rPr lang="ja-JP" altLang="en-US" dirty="0"/>
              <a:t>が必要</a:t>
            </a:r>
            <a:endParaRPr lang="en-US" altLang="ja-JP" dirty="0"/>
          </a:p>
          <a:p>
            <a:r>
              <a:rPr lang="ja-JP" altLang="en-US" dirty="0"/>
              <a:t>結論</a:t>
            </a:r>
            <a:endParaRPr lang="en-US" altLang="ja-JP" dirty="0"/>
          </a:p>
          <a:p>
            <a:pPr lvl="1"/>
            <a:r>
              <a:rPr lang="ja-JP" altLang="en-US" dirty="0"/>
              <a:t>絶縁体では</a:t>
            </a:r>
            <a:r>
              <a:rPr lang="en-US" altLang="ja-JP" dirty="0"/>
              <a:t>5eV</a:t>
            </a:r>
            <a:r>
              <a:rPr lang="ja-JP" altLang="en-US" dirty="0"/>
              <a:t>程度</a:t>
            </a:r>
            <a:endParaRPr lang="en-US" altLang="ja-JP" dirty="0"/>
          </a:p>
          <a:p>
            <a:pPr lvl="1"/>
            <a:r>
              <a:rPr lang="ja-JP" altLang="en-US" dirty="0"/>
              <a:t>金属では</a:t>
            </a:r>
            <a:r>
              <a:rPr lang="en-US" altLang="ja-JP" dirty="0"/>
              <a:t>1〜2eV</a:t>
            </a:r>
            <a:r>
              <a:rPr lang="ja-JP" altLang="en-US" dirty="0"/>
              <a:t>程度</a:t>
            </a:r>
            <a:endParaRPr lang="en-US" altLang="ja-JP" dirty="0"/>
          </a:p>
          <a:p>
            <a:r>
              <a:rPr lang="ja-JP" altLang="en-US" dirty="0"/>
              <a:t>当時</a:t>
            </a:r>
            <a:r>
              <a:rPr lang="en-US" altLang="ja-JP" dirty="0"/>
              <a:t>(25</a:t>
            </a:r>
            <a:r>
              <a:rPr lang="ja-JP" altLang="en-US" dirty="0"/>
              <a:t>年前</a:t>
            </a:r>
            <a:r>
              <a:rPr lang="en-US" altLang="ja-JP" dirty="0"/>
              <a:t>)</a:t>
            </a:r>
            <a:r>
              <a:rPr lang="ja-JP" altLang="en-US" dirty="0"/>
              <a:t>感じた動機</a:t>
            </a:r>
            <a:endParaRPr lang="en-US" altLang="ja-JP" dirty="0"/>
          </a:p>
          <a:p>
            <a:pPr lvl="1"/>
            <a:r>
              <a:rPr lang="en-US" altLang="en-US" dirty="0"/>
              <a:t>人手による</a:t>
            </a:r>
            <a:r>
              <a:rPr lang="ja-JP" altLang="en-US" dirty="0"/>
              <a:t>パラメータサーチ</a:t>
            </a:r>
            <a:endParaRPr lang="en-US" altLang="ja-JP" dirty="0"/>
          </a:p>
          <a:p>
            <a:pPr lvl="1"/>
            <a:r>
              <a:rPr lang="en-US" altLang="ja-JP" dirty="0"/>
              <a:t>XPS</a:t>
            </a:r>
            <a:r>
              <a:rPr lang="ja-JP" altLang="en-US" dirty="0"/>
              <a:t>を決めてから</a:t>
            </a:r>
            <a:r>
              <a:rPr lang="en-US" altLang="ja-JP" dirty="0"/>
              <a:t>XAS</a:t>
            </a:r>
            <a:r>
              <a:rPr lang="ja-JP" altLang="en-US" dirty="0"/>
              <a:t>を解析</a:t>
            </a:r>
            <a:endParaRPr lang="en-US" altLang="ja-JP" dirty="0"/>
          </a:p>
          <a:p>
            <a:pPr lvl="1"/>
            <a:r>
              <a:rPr lang="ja-JP" altLang="en-US" dirty="0"/>
              <a:t>余分なパラメータを導入</a:t>
            </a:r>
            <a:r>
              <a:rPr lang="en-US" altLang="ja-JP" dirty="0"/>
              <a:t>?</a:t>
            </a:r>
          </a:p>
          <a:p>
            <a:pPr lvl="1"/>
            <a:r>
              <a:rPr lang="ja-JP" altLang="en-US" dirty="0"/>
              <a:t>オーバーフィット</a:t>
            </a:r>
            <a:endParaRPr lang="en-US" altLang="ja-JP" dirty="0"/>
          </a:p>
          <a:p>
            <a:pPr lvl="1"/>
            <a:r>
              <a:rPr lang="ja-JP" altLang="en-US" dirty="0"/>
              <a:t>推定パラメータの誤差評価</a:t>
            </a:r>
            <a:endParaRPr lang="en-US" altLang="ja-JP" dirty="0"/>
          </a:p>
          <a:p>
            <a:pPr marL="0" indent="0">
              <a:buNone/>
            </a:pPr>
            <a:r>
              <a:rPr lang="en-US" altLang="ja-JP" dirty="0"/>
              <a:t>→</a:t>
            </a:r>
            <a:r>
              <a:rPr lang="ja-JP" altLang="en-US" dirty="0">
                <a:solidFill>
                  <a:srgbClr val="FF0000"/>
                </a:solidFill>
              </a:rPr>
              <a:t>情報科学的アプローチ　機械学習</a:t>
            </a:r>
            <a:endParaRPr lang="en-US" altLang="ja-JP" dirty="0">
              <a:solidFill>
                <a:srgbClr val="FF0000"/>
              </a:solidFill>
            </a:endParaRPr>
          </a:p>
          <a:p>
            <a:pPr lvl="1"/>
            <a:endParaRPr lang="en-US" altLang="ja-JP" dirty="0"/>
          </a:p>
          <a:p>
            <a:endParaRPr lang="en-US" altLang="ja-JP" dirty="0"/>
          </a:p>
          <a:p>
            <a:endParaRPr lang="ja-JP" altLang="en-US" sz="3600" baseline="-25000" dirty="0"/>
          </a:p>
        </p:txBody>
      </p:sp>
      <p:pic>
        <p:nvPicPr>
          <p:cNvPr id="9" name="Picture 2"/>
          <p:cNvPicPr>
            <a:picLocks noChangeAspect="1" noChangeArrowheads="1"/>
          </p:cNvPicPr>
          <p:nvPr/>
        </p:nvPicPr>
        <p:blipFill>
          <a:blip r:embed="rId2"/>
          <a:srcRect/>
          <a:stretch>
            <a:fillRect/>
          </a:stretch>
        </p:blipFill>
        <p:spPr bwMode="auto">
          <a:xfrm>
            <a:off x="4932040" y="1556792"/>
            <a:ext cx="4136354" cy="4357697"/>
          </a:xfrm>
          <a:prstGeom prst="rect">
            <a:avLst/>
          </a:prstGeom>
          <a:noFill/>
          <a:ln w="19050" cap="flat" cmpd="sng" algn="ctr">
            <a:noFill/>
            <a:prstDash val="solid"/>
            <a:miter lim="800000"/>
            <a:headEnd type="none" w="med" len="med"/>
            <a:tailEnd type="none" w="lg" len="lg"/>
          </a:ln>
          <a:effectLst/>
        </p:spPr>
      </p:pic>
      <p:sp>
        <p:nvSpPr>
          <p:cNvPr id="10" name="円/楕円 9"/>
          <p:cNvSpPr/>
          <p:nvPr/>
        </p:nvSpPr>
        <p:spPr bwMode="auto">
          <a:xfrm>
            <a:off x="6156176" y="3068960"/>
            <a:ext cx="457200" cy="381000"/>
          </a:xfrm>
          <a:prstGeom prst="ellipse">
            <a:avLst/>
          </a:prstGeom>
          <a:noFill/>
          <a:ln w="381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a:ln>
                <a:noFill/>
              </a:ln>
              <a:solidFill>
                <a:schemeClr val="tx1"/>
              </a:solidFill>
              <a:effectLst/>
              <a:latin typeface="Arial" charset="0"/>
              <a:ea typeface="ＭＳ Ｐゴシック" pitchFamily="50" charset="-128"/>
            </a:endParaRPr>
          </a:p>
        </p:txBody>
      </p:sp>
      <p:sp>
        <p:nvSpPr>
          <p:cNvPr id="6" name="円/楕円 5"/>
          <p:cNvSpPr/>
          <p:nvPr/>
        </p:nvSpPr>
        <p:spPr bwMode="auto">
          <a:xfrm>
            <a:off x="7643192" y="2831976"/>
            <a:ext cx="457200" cy="381000"/>
          </a:xfrm>
          <a:prstGeom prst="ellipse">
            <a:avLst/>
          </a:prstGeom>
          <a:noFill/>
          <a:ln w="381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a:ln>
                <a:noFill/>
              </a:ln>
              <a:solidFill>
                <a:schemeClr val="tx1"/>
              </a:solidFill>
              <a:effectLst/>
              <a:latin typeface="Arial" charset="0"/>
              <a:ea typeface="ＭＳ Ｐゴシック" pitchFamily="50"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スペクトル統合　</a:t>
            </a:r>
            <a:r>
              <a:rPr kumimoji="1" lang="en-US" altLang="ja-JP" dirty="0"/>
              <a:t>LASOR</a:t>
            </a:r>
            <a:endParaRPr kumimoji="1" lang="ja-JP" altLang="en-US" dirty="0"/>
          </a:p>
        </p:txBody>
      </p:sp>
      <p:sp>
        <p:nvSpPr>
          <p:cNvPr id="35" name="円/楕円 34"/>
          <p:cNvSpPr/>
          <p:nvPr/>
        </p:nvSpPr>
        <p:spPr>
          <a:xfrm>
            <a:off x="2841295" y="2636912"/>
            <a:ext cx="677152"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graphicFrame>
        <p:nvGraphicFramePr>
          <p:cNvPr id="36" name="Object 16"/>
          <p:cNvGraphicFramePr>
            <a:graphicFrameLocks noChangeAspect="1"/>
          </p:cNvGraphicFramePr>
          <p:nvPr>
            <p:extLst>
              <p:ext uri="{D42A27DB-BD31-4B8C-83A1-F6EECF244321}">
                <p14:modId xmlns:p14="http://schemas.microsoft.com/office/powerpoint/2010/main" val="1909668691"/>
              </p:ext>
            </p:extLst>
          </p:nvPr>
        </p:nvGraphicFramePr>
        <p:xfrm>
          <a:off x="755577" y="2594679"/>
          <a:ext cx="587742" cy="822839"/>
        </p:xfrm>
        <a:graphic>
          <a:graphicData uri="http://schemas.openxmlformats.org/presentationml/2006/ole">
            <mc:AlternateContent xmlns:mc="http://schemas.openxmlformats.org/markup-compatibility/2006">
              <mc:Choice xmlns:v="urn:schemas-microsoft-com:vml" Requires="v">
                <p:oleObj name="Equation" r:id="rId2" imgW="127000" imgH="177800" progId="Equation.3">
                  <p:embed/>
                </p:oleObj>
              </mc:Choice>
              <mc:Fallback>
                <p:oleObj name="Equation" r:id="rId2" imgW="127000" imgH="177800" progId="Equation.3">
                  <p:embed/>
                  <p:pic>
                    <p:nvPicPr>
                      <p:cNvPr id="0" name=""/>
                      <p:cNvPicPr>
                        <a:picLocks noChangeAspect="1" noChangeArrowheads="1"/>
                      </p:cNvPicPr>
                      <p:nvPr/>
                    </p:nvPicPr>
                    <p:blipFill>
                      <a:blip r:embed="rId3"/>
                      <a:srcRect/>
                      <a:stretch>
                        <a:fillRect/>
                      </a:stretch>
                    </p:blipFill>
                    <p:spPr bwMode="auto">
                      <a:xfrm>
                        <a:off x="755577" y="2594679"/>
                        <a:ext cx="587742" cy="822839"/>
                      </a:xfrm>
                      <a:prstGeom prst="rect">
                        <a:avLst/>
                      </a:prstGeom>
                      <a:noFill/>
                    </p:spPr>
                  </p:pic>
                </p:oleObj>
              </mc:Fallback>
            </mc:AlternateContent>
          </a:graphicData>
        </a:graphic>
      </p:graphicFrame>
      <p:graphicFrame>
        <p:nvGraphicFramePr>
          <p:cNvPr id="37" name="Object 17"/>
          <p:cNvGraphicFramePr>
            <a:graphicFrameLocks noChangeAspect="1"/>
          </p:cNvGraphicFramePr>
          <p:nvPr>
            <p:extLst>
              <p:ext uri="{D42A27DB-BD31-4B8C-83A1-F6EECF244321}">
                <p14:modId xmlns:p14="http://schemas.microsoft.com/office/powerpoint/2010/main" val="3446937017"/>
              </p:ext>
            </p:extLst>
          </p:nvPr>
        </p:nvGraphicFramePr>
        <p:xfrm>
          <a:off x="2959821" y="2708920"/>
          <a:ext cx="560034" cy="617736"/>
        </p:xfrm>
        <a:graphic>
          <a:graphicData uri="http://schemas.openxmlformats.org/presentationml/2006/ole">
            <mc:AlternateContent xmlns:mc="http://schemas.openxmlformats.org/markup-compatibility/2006">
              <mc:Choice xmlns:v="urn:schemas-microsoft-com:vml" Requires="v">
                <p:oleObj name="Equation" r:id="rId4" imgW="139700" imgH="152400" progId="Equation.3">
                  <p:embed/>
                </p:oleObj>
              </mc:Choice>
              <mc:Fallback>
                <p:oleObj name="Equation" r:id="rId4" imgW="139700" imgH="152400" progId="Equation.3">
                  <p:embed/>
                  <p:pic>
                    <p:nvPicPr>
                      <p:cNvPr id="0" name=""/>
                      <p:cNvPicPr>
                        <a:picLocks noChangeAspect="1" noChangeArrowheads="1"/>
                      </p:cNvPicPr>
                      <p:nvPr/>
                    </p:nvPicPr>
                    <p:blipFill>
                      <a:blip r:embed="rId5"/>
                      <a:srcRect/>
                      <a:stretch>
                        <a:fillRect/>
                      </a:stretch>
                    </p:blipFill>
                    <p:spPr bwMode="auto">
                      <a:xfrm>
                        <a:off x="2959821" y="2708920"/>
                        <a:ext cx="560034" cy="617736"/>
                      </a:xfrm>
                      <a:prstGeom prst="rect">
                        <a:avLst/>
                      </a:prstGeom>
                      <a:noFill/>
                    </p:spPr>
                  </p:pic>
                </p:oleObj>
              </mc:Fallback>
            </mc:AlternateContent>
          </a:graphicData>
        </a:graphic>
      </p:graphicFrame>
      <p:sp>
        <p:nvSpPr>
          <p:cNvPr id="38" name="テキスト ボックス 27"/>
          <p:cNvSpPr txBox="1">
            <a:spLocks noChangeArrowheads="1"/>
          </p:cNvSpPr>
          <p:nvPr/>
        </p:nvSpPr>
        <p:spPr bwMode="auto">
          <a:xfrm>
            <a:off x="1663705" y="2060848"/>
            <a:ext cx="1005403" cy="584776"/>
          </a:xfrm>
          <a:prstGeom prst="rect">
            <a:avLst/>
          </a:prstGeom>
          <a:noFill/>
          <a:ln w="9525">
            <a:noFill/>
            <a:miter lim="800000"/>
            <a:headEnd/>
            <a:tailEnd/>
          </a:ln>
        </p:spPr>
        <p:txBody>
          <a:bodyPr wrap="none">
            <a:spAutoFit/>
          </a:bodyPr>
          <a:lstStyle/>
          <a:p>
            <a:pPr algn="ctr"/>
            <a:r>
              <a:rPr lang="ja-JP" altLang="en-US" sz="3200" dirty="0">
                <a:solidFill>
                  <a:srgbClr val="000000"/>
                </a:solidFill>
                <a:latin typeface="ＭＳ Ｐゴシック" charset="-128"/>
              </a:rPr>
              <a:t>生成</a:t>
            </a:r>
          </a:p>
        </p:txBody>
      </p:sp>
      <p:sp>
        <p:nvSpPr>
          <p:cNvPr id="40" name="下カーブ矢印 39"/>
          <p:cNvSpPr>
            <a:spLocks noChangeArrowheads="1"/>
          </p:cNvSpPr>
          <p:nvPr/>
        </p:nvSpPr>
        <p:spPr bwMode="auto">
          <a:xfrm rot="10800000">
            <a:off x="1159649" y="3501008"/>
            <a:ext cx="1893804" cy="362148"/>
          </a:xfrm>
          <a:prstGeom prst="curvedDownArrow">
            <a:avLst>
              <a:gd name="adj1" fmla="val 46304"/>
              <a:gd name="adj2" fmla="val 76176"/>
              <a:gd name="adj3" fmla="val 44481"/>
            </a:avLst>
          </a:prstGeom>
          <a:solidFill>
            <a:schemeClr val="bg1"/>
          </a:solidFill>
          <a:ln w="25400">
            <a:solidFill>
              <a:schemeClr val="tx1"/>
            </a:solidFill>
            <a:miter lim="800000"/>
            <a:headEnd/>
            <a:tailEnd/>
          </a:ln>
          <a:effectLst>
            <a:outerShdw dist="23000" dir="5400000" rotWithShape="0">
              <a:srgbClr val="808080">
                <a:alpha val="34999"/>
              </a:srgbClr>
            </a:outerShdw>
          </a:effectLst>
        </p:spPr>
        <p:txBody>
          <a:bodyPr anchor="ctr"/>
          <a:lstStyle/>
          <a:p>
            <a:pPr algn="ctr">
              <a:defRPr/>
            </a:pPr>
            <a:endParaRPr lang="ja-JP" altLang="en-US">
              <a:latin typeface="+mn-lt"/>
              <a:ea typeface="+mn-ea"/>
            </a:endParaRPr>
          </a:p>
        </p:txBody>
      </p:sp>
      <p:sp>
        <p:nvSpPr>
          <p:cNvPr id="41" name="テキスト ボックス 40"/>
          <p:cNvSpPr txBox="1"/>
          <p:nvPr/>
        </p:nvSpPr>
        <p:spPr>
          <a:xfrm>
            <a:off x="1573457" y="4077072"/>
            <a:ext cx="1386392" cy="584776"/>
          </a:xfrm>
          <a:prstGeom prst="rect">
            <a:avLst/>
          </a:prstGeom>
          <a:noFill/>
        </p:spPr>
        <p:txBody>
          <a:bodyPr wrap="square" rtlCol="0">
            <a:spAutoFit/>
          </a:bodyPr>
          <a:lstStyle/>
          <a:p>
            <a:r>
              <a:rPr kumimoji="1" lang="ja-JP" altLang="en-US" sz="3200" dirty="0"/>
              <a:t>推定</a:t>
            </a:r>
          </a:p>
        </p:txBody>
      </p:sp>
      <p:sp>
        <p:nvSpPr>
          <p:cNvPr id="42" name="テキスト ボックス 41"/>
          <p:cNvSpPr txBox="1"/>
          <p:nvPr/>
        </p:nvSpPr>
        <p:spPr>
          <a:xfrm>
            <a:off x="1807721" y="4725144"/>
            <a:ext cx="2031325" cy="584776"/>
          </a:xfrm>
          <a:prstGeom prst="rect">
            <a:avLst/>
          </a:prstGeom>
          <a:noFill/>
        </p:spPr>
        <p:txBody>
          <a:bodyPr wrap="none" rtlCol="0">
            <a:spAutoFit/>
          </a:bodyPr>
          <a:lstStyle/>
          <a:p>
            <a:r>
              <a:rPr kumimoji="1" lang="ja-JP" altLang="en-US" sz="3200" dirty="0"/>
              <a:t>：</a:t>
            </a:r>
            <a:r>
              <a:rPr lang="ja-JP" altLang="en-US" sz="3200" dirty="0"/>
              <a:t>系の物理</a:t>
            </a:r>
            <a:endParaRPr kumimoji="1" lang="en-US" altLang="ja-JP" sz="3200" dirty="0"/>
          </a:p>
        </p:txBody>
      </p:sp>
      <p:sp>
        <p:nvSpPr>
          <p:cNvPr id="43" name="テキスト ボックス 42"/>
          <p:cNvSpPr txBox="1"/>
          <p:nvPr/>
        </p:nvSpPr>
        <p:spPr>
          <a:xfrm>
            <a:off x="1735713" y="5733256"/>
            <a:ext cx="2980303" cy="584776"/>
          </a:xfrm>
          <a:prstGeom prst="rect">
            <a:avLst/>
          </a:prstGeom>
          <a:noFill/>
        </p:spPr>
        <p:txBody>
          <a:bodyPr wrap="none" rtlCol="0">
            <a:spAutoFit/>
          </a:bodyPr>
          <a:lstStyle/>
          <a:p>
            <a:r>
              <a:rPr kumimoji="1" lang="ja-JP" altLang="en-US" sz="3200" dirty="0"/>
              <a:t>：観測スペクトル</a:t>
            </a:r>
          </a:p>
        </p:txBody>
      </p:sp>
      <p:sp>
        <p:nvSpPr>
          <p:cNvPr id="44" name="円/楕円 43"/>
          <p:cNvSpPr/>
          <p:nvPr/>
        </p:nvSpPr>
        <p:spPr>
          <a:xfrm>
            <a:off x="611560" y="2639966"/>
            <a:ext cx="860103" cy="7890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graphicFrame>
        <p:nvGraphicFramePr>
          <p:cNvPr id="45" name="Object 11"/>
          <p:cNvGraphicFramePr>
            <a:graphicFrameLocks noChangeAspect="1"/>
          </p:cNvGraphicFramePr>
          <p:nvPr>
            <p:extLst>
              <p:ext uri="{D42A27DB-BD31-4B8C-83A1-F6EECF244321}">
                <p14:modId xmlns:p14="http://schemas.microsoft.com/office/powerpoint/2010/main" val="1342734934"/>
              </p:ext>
            </p:extLst>
          </p:nvPr>
        </p:nvGraphicFramePr>
        <p:xfrm>
          <a:off x="1231657" y="4638733"/>
          <a:ext cx="576065" cy="806492"/>
        </p:xfrm>
        <a:graphic>
          <a:graphicData uri="http://schemas.openxmlformats.org/presentationml/2006/ole">
            <mc:AlternateContent xmlns:mc="http://schemas.openxmlformats.org/markup-compatibility/2006">
              <mc:Choice xmlns:v="urn:schemas-microsoft-com:vml" Requires="v">
                <p:oleObj name="数式" r:id="rId6" imgW="126720" imgH="177480" progId="Equation.3">
                  <p:embed/>
                </p:oleObj>
              </mc:Choice>
              <mc:Fallback>
                <p:oleObj name="数式" r:id="rId6" imgW="12672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1657" y="4638733"/>
                        <a:ext cx="576065" cy="806492"/>
                      </a:xfrm>
                      <a:prstGeom prst="rect">
                        <a:avLst/>
                      </a:prstGeom>
                      <a:noFill/>
                    </p:spPr>
                  </p:pic>
                </p:oleObj>
              </mc:Fallback>
            </mc:AlternateContent>
          </a:graphicData>
        </a:graphic>
      </p:graphicFrame>
      <p:graphicFrame>
        <p:nvGraphicFramePr>
          <p:cNvPr id="46" name="Object 12"/>
          <p:cNvGraphicFramePr>
            <a:graphicFrameLocks noChangeAspect="1"/>
          </p:cNvGraphicFramePr>
          <p:nvPr>
            <p:extLst>
              <p:ext uri="{D42A27DB-BD31-4B8C-83A1-F6EECF244321}">
                <p14:modId xmlns:p14="http://schemas.microsoft.com/office/powerpoint/2010/main" val="600545766"/>
              </p:ext>
            </p:extLst>
          </p:nvPr>
        </p:nvGraphicFramePr>
        <p:xfrm>
          <a:off x="1231657" y="5579140"/>
          <a:ext cx="671886" cy="802188"/>
        </p:xfrm>
        <a:graphic>
          <a:graphicData uri="http://schemas.openxmlformats.org/presentationml/2006/ole">
            <mc:AlternateContent xmlns:mc="http://schemas.openxmlformats.org/markup-compatibility/2006">
              <mc:Choice xmlns:v="urn:schemas-microsoft-com:vml" Requires="v">
                <p:oleObj name="数式" r:id="rId8" imgW="139680" imgH="164880" progId="Equation.3">
                  <p:embed/>
                </p:oleObj>
              </mc:Choice>
              <mc:Fallback>
                <p:oleObj name="数式" r:id="rId8" imgW="1396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1657" y="5579140"/>
                        <a:ext cx="671886" cy="802188"/>
                      </a:xfrm>
                      <a:prstGeom prst="rect">
                        <a:avLst/>
                      </a:prstGeom>
                      <a:noFill/>
                    </p:spPr>
                  </p:pic>
                </p:oleObj>
              </mc:Fallback>
            </mc:AlternateContent>
          </a:graphicData>
        </a:graphic>
      </p:graphicFrame>
      <p:sp>
        <p:nvSpPr>
          <p:cNvPr id="52" name="右矢印 51"/>
          <p:cNvSpPr/>
          <p:nvPr/>
        </p:nvSpPr>
        <p:spPr>
          <a:xfrm>
            <a:off x="1581964" y="2852936"/>
            <a:ext cx="1145803" cy="303089"/>
          </a:xfrm>
          <a:prstGeom prst="rightArrow">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dirty="0"/>
          </a:p>
        </p:txBody>
      </p:sp>
      <p:sp>
        <p:nvSpPr>
          <p:cNvPr id="53" name="円/楕円 52"/>
          <p:cNvSpPr/>
          <p:nvPr/>
        </p:nvSpPr>
        <p:spPr>
          <a:xfrm>
            <a:off x="6917776" y="2636912"/>
            <a:ext cx="677152"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graphicFrame>
        <p:nvGraphicFramePr>
          <p:cNvPr id="54" name="Object 16"/>
          <p:cNvGraphicFramePr>
            <a:graphicFrameLocks noChangeAspect="1"/>
          </p:cNvGraphicFramePr>
          <p:nvPr>
            <p:extLst>
              <p:ext uri="{D42A27DB-BD31-4B8C-83A1-F6EECF244321}">
                <p14:modId xmlns:p14="http://schemas.microsoft.com/office/powerpoint/2010/main" val="1270359598"/>
              </p:ext>
            </p:extLst>
          </p:nvPr>
        </p:nvGraphicFramePr>
        <p:xfrm>
          <a:off x="4832058" y="2594679"/>
          <a:ext cx="587742" cy="822839"/>
        </p:xfrm>
        <a:graphic>
          <a:graphicData uri="http://schemas.openxmlformats.org/presentationml/2006/ole">
            <mc:AlternateContent xmlns:mc="http://schemas.openxmlformats.org/markup-compatibility/2006">
              <mc:Choice xmlns:v="urn:schemas-microsoft-com:vml" Requires="v">
                <p:oleObj name="Equation" r:id="rId10" imgW="127000" imgH="177800" progId="Equation.3">
                  <p:embed/>
                </p:oleObj>
              </mc:Choice>
              <mc:Fallback>
                <p:oleObj name="Equation" r:id="rId10" imgW="127000" imgH="177800" progId="Equation.3">
                  <p:embed/>
                  <p:pic>
                    <p:nvPicPr>
                      <p:cNvPr id="0" name=""/>
                      <p:cNvPicPr>
                        <a:picLocks noChangeAspect="1" noChangeArrowheads="1"/>
                      </p:cNvPicPr>
                      <p:nvPr/>
                    </p:nvPicPr>
                    <p:blipFill>
                      <a:blip r:embed="rId3"/>
                      <a:srcRect/>
                      <a:stretch>
                        <a:fillRect/>
                      </a:stretch>
                    </p:blipFill>
                    <p:spPr bwMode="auto">
                      <a:xfrm>
                        <a:off x="4832058" y="2594679"/>
                        <a:ext cx="587742" cy="822839"/>
                      </a:xfrm>
                      <a:prstGeom prst="rect">
                        <a:avLst/>
                      </a:prstGeom>
                      <a:noFill/>
                    </p:spPr>
                  </p:pic>
                </p:oleObj>
              </mc:Fallback>
            </mc:AlternateContent>
          </a:graphicData>
        </a:graphic>
      </p:graphicFrame>
      <p:graphicFrame>
        <p:nvGraphicFramePr>
          <p:cNvPr id="55" name="Object 17"/>
          <p:cNvGraphicFramePr>
            <a:graphicFrameLocks noChangeAspect="1"/>
          </p:cNvGraphicFramePr>
          <p:nvPr>
            <p:extLst>
              <p:ext uri="{D42A27DB-BD31-4B8C-83A1-F6EECF244321}">
                <p14:modId xmlns:p14="http://schemas.microsoft.com/office/powerpoint/2010/main" val="300288938"/>
              </p:ext>
            </p:extLst>
          </p:nvPr>
        </p:nvGraphicFramePr>
        <p:xfrm>
          <a:off x="6913140" y="1628800"/>
          <a:ext cx="611188" cy="823912"/>
        </p:xfrm>
        <a:graphic>
          <a:graphicData uri="http://schemas.openxmlformats.org/presentationml/2006/ole">
            <mc:AlternateContent xmlns:mc="http://schemas.openxmlformats.org/markup-compatibility/2006">
              <mc:Choice xmlns:v="urn:schemas-microsoft-com:vml" Requires="v">
                <p:oleObj name="Equation" r:id="rId11" imgW="152400" imgH="203200" progId="Equation.3">
                  <p:embed/>
                </p:oleObj>
              </mc:Choice>
              <mc:Fallback>
                <p:oleObj name="Equation" r:id="rId11" imgW="152400" imgH="203200" progId="Equation.3">
                  <p:embed/>
                  <p:pic>
                    <p:nvPicPr>
                      <p:cNvPr id="0" name=""/>
                      <p:cNvPicPr>
                        <a:picLocks noChangeAspect="1" noChangeArrowheads="1"/>
                      </p:cNvPicPr>
                      <p:nvPr/>
                    </p:nvPicPr>
                    <p:blipFill>
                      <a:blip r:embed="rId12"/>
                      <a:srcRect/>
                      <a:stretch>
                        <a:fillRect/>
                      </a:stretch>
                    </p:blipFill>
                    <p:spPr bwMode="auto">
                      <a:xfrm>
                        <a:off x="6913140" y="1628800"/>
                        <a:ext cx="611188" cy="823912"/>
                      </a:xfrm>
                      <a:prstGeom prst="rect">
                        <a:avLst/>
                      </a:prstGeom>
                      <a:noFill/>
                    </p:spPr>
                  </p:pic>
                </p:oleObj>
              </mc:Fallback>
            </mc:AlternateContent>
          </a:graphicData>
        </a:graphic>
      </p:graphicFrame>
      <p:sp>
        <p:nvSpPr>
          <p:cNvPr id="56" name="テキスト ボックス 27"/>
          <p:cNvSpPr txBox="1">
            <a:spLocks noChangeArrowheads="1"/>
          </p:cNvSpPr>
          <p:nvPr/>
        </p:nvSpPr>
        <p:spPr bwMode="auto">
          <a:xfrm>
            <a:off x="5740186" y="2060848"/>
            <a:ext cx="1005403" cy="584776"/>
          </a:xfrm>
          <a:prstGeom prst="rect">
            <a:avLst/>
          </a:prstGeom>
          <a:noFill/>
          <a:ln w="9525">
            <a:noFill/>
            <a:miter lim="800000"/>
            <a:headEnd/>
            <a:tailEnd/>
          </a:ln>
        </p:spPr>
        <p:txBody>
          <a:bodyPr wrap="none">
            <a:spAutoFit/>
          </a:bodyPr>
          <a:lstStyle/>
          <a:p>
            <a:pPr algn="ctr"/>
            <a:r>
              <a:rPr lang="ja-JP" altLang="en-US" sz="3200" dirty="0">
                <a:solidFill>
                  <a:srgbClr val="000000"/>
                </a:solidFill>
                <a:latin typeface="ＭＳ Ｐゴシック" charset="-128"/>
              </a:rPr>
              <a:t>生成</a:t>
            </a:r>
          </a:p>
        </p:txBody>
      </p:sp>
      <p:sp>
        <p:nvSpPr>
          <p:cNvPr id="57" name="下カーブ矢印 56"/>
          <p:cNvSpPr>
            <a:spLocks noChangeArrowheads="1"/>
          </p:cNvSpPr>
          <p:nvPr/>
        </p:nvSpPr>
        <p:spPr bwMode="auto">
          <a:xfrm rot="12325211">
            <a:off x="4979801" y="3944985"/>
            <a:ext cx="2144424" cy="336182"/>
          </a:xfrm>
          <a:prstGeom prst="curvedDownArrow">
            <a:avLst>
              <a:gd name="adj1" fmla="val 46304"/>
              <a:gd name="adj2" fmla="val 76176"/>
              <a:gd name="adj3" fmla="val 44481"/>
            </a:avLst>
          </a:prstGeom>
          <a:solidFill>
            <a:schemeClr val="bg1"/>
          </a:solidFill>
          <a:ln w="25400">
            <a:solidFill>
              <a:schemeClr val="tx1"/>
            </a:solidFill>
            <a:miter lim="800000"/>
            <a:headEnd/>
            <a:tailEnd/>
          </a:ln>
          <a:effectLst>
            <a:outerShdw dist="23000" dir="5400000" rotWithShape="0">
              <a:srgbClr val="808080">
                <a:alpha val="34999"/>
              </a:srgbClr>
            </a:outerShdw>
          </a:effectLst>
        </p:spPr>
        <p:txBody>
          <a:bodyPr anchor="ctr"/>
          <a:lstStyle/>
          <a:p>
            <a:pPr algn="ctr">
              <a:defRPr/>
            </a:pPr>
            <a:endParaRPr lang="ja-JP" altLang="en-US">
              <a:latin typeface="+mn-lt"/>
              <a:ea typeface="+mn-ea"/>
            </a:endParaRPr>
          </a:p>
        </p:txBody>
      </p:sp>
      <p:sp>
        <p:nvSpPr>
          <p:cNvPr id="58" name="テキスト ボックス 57"/>
          <p:cNvSpPr txBox="1"/>
          <p:nvPr/>
        </p:nvSpPr>
        <p:spPr>
          <a:xfrm>
            <a:off x="5684292" y="4932456"/>
            <a:ext cx="1386392" cy="584776"/>
          </a:xfrm>
          <a:prstGeom prst="rect">
            <a:avLst/>
          </a:prstGeom>
          <a:noFill/>
        </p:spPr>
        <p:txBody>
          <a:bodyPr wrap="square" rtlCol="0">
            <a:spAutoFit/>
          </a:bodyPr>
          <a:lstStyle/>
          <a:p>
            <a:r>
              <a:rPr kumimoji="1" lang="ja-JP" altLang="en-US" sz="3200" dirty="0"/>
              <a:t>推定</a:t>
            </a:r>
          </a:p>
        </p:txBody>
      </p:sp>
      <p:sp>
        <p:nvSpPr>
          <p:cNvPr id="59" name="円/楕円 58"/>
          <p:cNvSpPr/>
          <p:nvPr/>
        </p:nvSpPr>
        <p:spPr>
          <a:xfrm>
            <a:off x="4688041" y="2639966"/>
            <a:ext cx="860103" cy="7890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sp>
        <p:nvSpPr>
          <p:cNvPr id="60" name="右矢印 59"/>
          <p:cNvSpPr/>
          <p:nvPr/>
        </p:nvSpPr>
        <p:spPr>
          <a:xfrm>
            <a:off x="5658445" y="2852936"/>
            <a:ext cx="1145803" cy="303089"/>
          </a:xfrm>
          <a:prstGeom prst="rightArrow">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dirty="0"/>
          </a:p>
        </p:txBody>
      </p:sp>
      <p:sp>
        <p:nvSpPr>
          <p:cNvPr id="61" name="円/楕円 60"/>
          <p:cNvSpPr/>
          <p:nvPr/>
        </p:nvSpPr>
        <p:spPr>
          <a:xfrm>
            <a:off x="6917776" y="3573016"/>
            <a:ext cx="677152"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sp>
        <p:nvSpPr>
          <p:cNvPr id="63" name="円/楕円 62"/>
          <p:cNvSpPr/>
          <p:nvPr/>
        </p:nvSpPr>
        <p:spPr>
          <a:xfrm>
            <a:off x="6876256" y="1700808"/>
            <a:ext cx="677152"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800">
              <a:solidFill>
                <a:srgbClr val="FFFFFF"/>
              </a:solidFill>
            </a:endParaRPr>
          </a:p>
        </p:txBody>
      </p:sp>
      <p:graphicFrame>
        <p:nvGraphicFramePr>
          <p:cNvPr id="65" name="Object 17"/>
          <p:cNvGraphicFramePr>
            <a:graphicFrameLocks noChangeAspect="1"/>
          </p:cNvGraphicFramePr>
          <p:nvPr>
            <p:extLst>
              <p:ext uri="{D42A27DB-BD31-4B8C-83A1-F6EECF244321}">
                <p14:modId xmlns:p14="http://schemas.microsoft.com/office/powerpoint/2010/main" val="748404716"/>
              </p:ext>
            </p:extLst>
          </p:nvPr>
        </p:nvGraphicFramePr>
        <p:xfrm>
          <a:off x="6948488" y="2565524"/>
          <a:ext cx="661987" cy="823913"/>
        </p:xfrm>
        <a:graphic>
          <a:graphicData uri="http://schemas.openxmlformats.org/presentationml/2006/ole">
            <mc:AlternateContent xmlns:mc="http://schemas.openxmlformats.org/markup-compatibility/2006">
              <mc:Choice xmlns:v="urn:schemas-microsoft-com:vml" Requires="v">
                <p:oleObj name="Equation" r:id="rId13" imgW="165100" imgH="203200" progId="Equation.3">
                  <p:embed/>
                </p:oleObj>
              </mc:Choice>
              <mc:Fallback>
                <p:oleObj name="Equation" r:id="rId13" imgW="165100" imgH="203200" progId="Equation.3">
                  <p:embed/>
                  <p:pic>
                    <p:nvPicPr>
                      <p:cNvPr id="0" name=""/>
                      <p:cNvPicPr>
                        <a:picLocks noChangeAspect="1" noChangeArrowheads="1"/>
                      </p:cNvPicPr>
                      <p:nvPr/>
                    </p:nvPicPr>
                    <p:blipFill>
                      <a:blip r:embed="rId14"/>
                      <a:srcRect/>
                      <a:stretch>
                        <a:fillRect/>
                      </a:stretch>
                    </p:blipFill>
                    <p:spPr bwMode="auto">
                      <a:xfrm>
                        <a:off x="6948488" y="2565524"/>
                        <a:ext cx="661987" cy="823913"/>
                      </a:xfrm>
                      <a:prstGeom prst="rect">
                        <a:avLst/>
                      </a:prstGeom>
                      <a:noFill/>
                    </p:spPr>
                  </p:pic>
                </p:oleObj>
              </mc:Fallback>
            </mc:AlternateContent>
          </a:graphicData>
        </a:graphic>
      </p:graphicFrame>
      <p:graphicFrame>
        <p:nvGraphicFramePr>
          <p:cNvPr id="66" name="Object 17"/>
          <p:cNvGraphicFramePr>
            <a:graphicFrameLocks noChangeAspect="1"/>
          </p:cNvGraphicFramePr>
          <p:nvPr>
            <p:extLst>
              <p:ext uri="{D42A27DB-BD31-4B8C-83A1-F6EECF244321}">
                <p14:modId xmlns:p14="http://schemas.microsoft.com/office/powerpoint/2010/main" val="576063622"/>
              </p:ext>
            </p:extLst>
          </p:nvPr>
        </p:nvGraphicFramePr>
        <p:xfrm>
          <a:off x="6948264" y="3490391"/>
          <a:ext cx="661987" cy="874713"/>
        </p:xfrm>
        <a:graphic>
          <a:graphicData uri="http://schemas.openxmlformats.org/presentationml/2006/ole">
            <mc:AlternateContent xmlns:mc="http://schemas.openxmlformats.org/markup-compatibility/2006">
              <mc:Choice xmlns:v="urn:schemas-microsoft-com:vml" Requires="v">
                <p:oleObj name="Equation" r:id="rId15" imgW="165100" imgH="215900" progId="Equation.3">
                  <p:embed/>
                </p:oleObj>
              </mc:Choice>
              <mc:Fallback>
                <p:oleObj name="Equation" r:id="rId15" imgW="165100" imgH="215900" progId="Equation.3">
                  <p:embed/>
                  <p:pic>
                    <p:nvPicPr>
                      <p:cNvPr id="0" name=""/>
                      <p:cNvPicPr>
                        <a:picLocks noChangeAspect="1" noChangeArrowheads="1"/>
                      </p:cNvPicPr>
                      <p:nvPr/>
                    </p:nvPicPr>
                    <p:blipFill>
                      <a:blip r:embed="rId16"/>
                      <a:srcRect/>
                      <a:stretch>
                        <a:fillRect/>
                      </a:stretch>
                    </p:blipFill>
                    <p:spPr bwMode="auto">
                      <a:xfrm>
                        <a:off x="6948264" y="3490391"/>
                        <a:ext cx="661987" cy="874713"/>
                      </a:xfrm>
                      <a:prstGeom prst="rect">
                        <a:avLst/>
                      </a:prstGeom>
                      <a:noFill/>
                    </p:spPr>
                  </p:pic>
                </p:oleObj>
              </mc:Fallback>
            </mc:AlternateContent>
          </a:graphicData>
        </a:graphic>
      </p:graphicFrame>
    </p:spTree>
    <p:extLst>
      <p:ext uri="{BB962C8B-B14F-4D97-AF65-F5344CB8AC3E}">
        <p14:creationId xmlns:p14="http://schemas.microsoft.com/office/powerpoint/2010/main" val="2124425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ベイズ推論と物性科学</a:t>
            </a:r>
            <a:r>
              <a:rPr kumimoji="1" lang="en-US" altLang="ja-JP" dirty="0"/>
              <a:t>(1/2)</a:t>
            </a:r>
            <a:endParaRPr kumimoji="1" lang="ja-JP" altLang="en-US" dirty="0"/>
          </a:p>
        </p:txBody>
      </p:sp>
      <p:sp>
        <p:nvSpPr>
          <p:cNvPr id="3" name="コンテンツ プレースホルダー 2"/>
          <p:cNvSpPr>
            <a:spLocks noGrp="1"/>
          </p:cNvSpPr>
          <p:nvPr>
            <p:ph idx="1"/>
          </p:nvPr>
        </p:nvSpPr>
        <p:spPr>
          <a:xfrm>
            <a:off x="179512" y="1844824"/>
            <a:ext cx="6912768" cy="4464496"/>
          </a:xfrm>
        </p:spPr>
        <p:txBody>
          <a:bodyPr/>
          <a:lstStyle/>
          <a:p>
            <a:pPr marL="0" indent="0">
              <a:buNone/>
            </a:pPr>
            <a:r>
              <a:rPr lang="ja-JP" altLang="ja-JP" sz="2800" dirty="0"/>
              <a:t>これまで実績のある物理モデルを因果律として内包できる数理的に枠組み</a:t>
            </a:r>
            <a:endParaRPr lang="en-US" altLang="ja-JP" sz="2800" dirty="0"/>
          </a:p>
          <a:p>
            <a:pPr marL="0" indent="0">
              <a:buNone/>
            </a:pPr>
            <a:endParaRPr lang="en-US" altLang="ja-JP" sz="2800" dirty="0"/>
          </a:p>
          <a:p>
            <a:pPr marL="0" indent="0">
              <a:buNone/>
            </a:pPr>
            <a:r>
              <a:rPr lang="en-US" altLang="ja-JP" sz="2800" dirty="0"/>
              <a:t>(1)</a:t>
            </a:r>
            <a:r>
              <a:rPr lang="ja-JP" altLang="ja-JP" sz="2800" dirty="0"/>
              <a:t>ベイズ推論がこれまで実績のある物理モデルを因果律として内包できる数理的に枠組みであることである．この特性により，これまで蓄積された順アプローチでの知見を全て，ベイズ推論の中に取り込む</a:t>
            </a:r>
            <a:r>
              <a:rPr lang="ja-JP" altLang="en-US" sz="2800" dirty="0"/>
              <a:t>こと</a:t>
            </a:r>
            <a:r>
              <a:rPr lang="ja-JP" altLang="ja-JP" sz="2800" dirty="0"/>
              <a:t>ができて，現状より状況が悪化することはあり得ない．</a:t>
            </a:r>
            <a:endParaRPr lang="en-US" altLang="ja-JP" sz="2800" dirty="0"/>
          </a:p>
          <a:p>
            <a:pPr marL="0" indent="0">
              <a:buNone/>
            </a:pPr>
            <a:endParaRPr lang="ja-JP" altLang="ja-JP" sz="2800" dirty="0"/>
          </a:p>
        </p:txBody>
      </p:sp>
      <p:pic>
        <p:nvPicPr>
          <p:cNvPr id="4" name="Picture 4" descr="Bayes0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1988840"/>
            <a:ext cx="2356604" cy="1922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351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ベイズ推論と物性</a:t>
            </a:r>
            <a:r>
              <a:rPr lang="ja-JP" altLang="en-US" dirty="0"/>
              <a:t>科学</a:t>
            </a:r>
            <a:r>
              <a:rPr lang="en-US" altLang="ja-JP" dirty="0"/>
              <a:t>(2/2)</a:t>
            </a:r>
            <a:endParaRPr kumimoji="1" lang="ja-JP" altLang="en-US" dirty="0"/>
          </a:p>
        </p:txBody>
      </p:sp>
      <p:sp>
        <p:nvSpPr>
          <p:cNvPr id="3" name="コンテンツ プレースホルダー 2"/>
          <p:cNvSpPr>
            <a:spLocks noGrp="1"/>
          </p:cNvSpPr>
          <p:nvPr>
            <p:ph idx="1"/>
          </p:nvPr>
        </p:nvSpPr>
        <p:spPr>
          <a:xfrm>
            <a:off x="457200" y="1600200"/>
            <a:ext cx="5770984" cy="4853136"/>
          </a:xfrm>
        </p:spPr>
        <p:txBody>
          <a:bodyPr/>
          <a:lstStyle/>
          <a:p>
            <a:pPr marL="0" indent="0">
              <a:buNone/>
            </a:pPr>
            <a:r>
              <a:rPr kumimoji="1" lang="en-US" altLang="ja-JP" sz="2800" dirty="0"/>
              <a:t>(2)</a:t>
            </a:r>
            <a:r>
              <a:rPr lang="ja-JP" altLang="ja-JP" sz="2800" dirty="0"/>
              <a:t> これまで手作業や近似計算で求めていた</a:t>
            </a:r>
            <a:r>
              <a:rPr lang="ja-JP" altLang="en-US" sz="2800" dirty="0"/>
              <a:t>物理</a:t>
            </a:r>
            <a:r>
              <a:rPr lang="ja-JP" altLang="ja-JP" sz="2800" dirty="0"/>
              <a:t>パラメータを，最先端の数理的最適化手法を用いて，データのみから恣意性無く，系統的・客観的に決定できる </a:t>
            </a:r>
            <a:endParaRPr lang="en-US" altLang="ja-JP" sz="2800" dirty="0"/>
          </a:p>
          <a:p>
            <a:pPr marL="0" indent="0">
              <a:buNone/>
            </a:pPr>
            <a:r>
              <a:rPr lang="en-US" altLang="ja-JP" sz="2800" dirty="0"/>
              <a:t>(3) </a:t>
            </a:r>
            <a:r>
              <a:rPr lang="ja-JP" altLang="en-US" sz="2800" dirty="0"/>
              <a:t>どこまでの相互作用を</a:t>
            </a:r>
            <a:r>
              <a:rPr lang="ja-JP" altLang="ja-JP" sz="2800" dirty="0"/>
              <a:t>考慮すべきか等，研究者が直感による</a:t>
            </a:r>
            <a:r>
              <a:rPr lang="ja-JP" altLang="en-US" sz="2800" dirty="0"/>
              <a:t>思索</a:t>
            </a:r>
            <a:r>
              <a:rPr lang="ja-JP" altLang="ja-JP" sz="2800" dirty="0"/>
              <a:t>や試行錯誤できめていたモデル設定をも自動的に行える可能性を秘めた，パラメータ数等のモデルのサイズを決めるモデル選択が行える．</a:t>
            </a:r>
          </a:p>
          <a:p>
            <a:pPr marL="0" indent="0">
              <a:buNone/>
            </a:pPr>
            <a:endParaRPr kumimoji="1" lang="ja-JP" altLang="en-US" dirty="0"/>
          </a:p>
        </p:txBody>
      </p:sp>
      <p:grpSp>
        <p:nvGrpSpPr>
          <p:cNvPr id="5" name="グループ化 27"/>
          <p:cNvGrpSpPr/>
          <p:nvPr/>
        </p:nvGrpSpPr>
        <p:grpSpPr>
          <a:xfrm>
            <a:off x="6228184" y="1772816"/>
            <a:ext cx="2400679" cy="2224268"/>
            <a:chOff x="3384914" y="2428868"/>
            <a:chExt cx="4555219" cy="4141521"/>
          </a:xfrm>
        </p:grpSpPr>
        <p:grpSp>
          <p:nvGrpSpPr>
            <p:cNvPr id="6" name="グループ化 40"/>
            <p:cNvGrpSpPr/>
            <p:nvPr/>
          </p:nvGrpSpPr>
          <p:grpSpPr>
            <a:xfrm>
              <a:off x="3786182" y="2490718"/>
              <a:ext cx="4153951" cy="4079671"/>
              <a:chOff x="4786313" y="2714625"/>
              <a:chExt cx="3643312" cy="3143250"/>
            </a:xfrm>
          </p:grpSpPr>
          <p:sp>
            <p:nvSpPr>
              <p:cNvPr id="10" name="フリーフォーム 9"/>
              <p:cNvSpPr/>
              <p:nvPr/>
            </p:nvSpPr>
            <p:spPr>
              <a:xfrm>
                <a:off x="4813300" y="4000500"/>
                <a:ext cx="3392488" cy="1857375"/>
              </a:xfrm>
              <a:custGeom>
                <a:avLst/>
                <a:gdLst>
                  <a:gd name="connsiteX0" fmla="*/ 0 w 2099256"/>
                  <a:gd name="connsiteY0" fmla="*/ 0 h 1579809"/>
                  <a:gd name="connsiteX1" fmla="*/ 257578 w 2099256"/>
                  <a:gd name="connsiteY1" fmla="*/ 1210614 h 1579809"/>
                  <a:gd name="connsiteX2" fmla="*/ 489397 w 2099256"/>
                  <a:gd name="connsiteY2" fmla="*/ 695459 h 1579809"/>
                  <a:gd name="connsiteX3" fmla="*/ 721217 w 2099256"/>
                  <a:gd name="connsiteY3" fmla="*/ 1545465 h 1579809"/>
                  <a:gd name="connsiteX4" fmla="*/ 927279 w 2099256"/>
                  <a:gd name="connsiteY4" fmla="*/ 489397 h 1579809"/>
                  <a:gd name="connsiteX5" fmla="*/ 1094704 w 2099256"/>
                  <a:gd name="connsiteY5" fmla="*/ 1017431 h 1579809"/>
                  <a:gd name="connsiteX6" fmla="*/ 1249251 w 2099256"/>
                  <a:gd name="connsiteY6" fmla="*/ 669701 h 1579809"/>
                  <a:gd name="connsiteX7" fmla="*/ 1403797 w 2099256"/>
                  <a:gd name="connsiteY7" fmla="*/ 1275008 h 1579809"/>
                  <a:gd name="connsiteX8" fmla="*/ 1584102 w 2099256"/>
                  <a:gd name="connsiteY8" fmla="*/ 540913 h 1579809"/>
                  <a:gd name="connsiteX9" fmla="*/ 1790163 w 2099256"/>
                  <a:gd name="connsiteY9" fmla="*/ 1378039 h 1579809"/>
                  <a:gd name="connsiteX10" fmla="*/ 2099256 w 2099256"/>
                  <a:gd name="connsiteY10" fmla="*/ 12879 h 157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256" h="1579809">
                    <a:moveTo>
                      <a:pt x="0" y="0"/>
                    </a:moveTo>
                    <a:cubicBezTo>
                      <a:pt x="88006" y="547352"/>
                      <a:pt x="176012" y="1094704"/>
                      <a:pt x="257578" y="1210614"/>
                    </a:cubicBezTo>
                    <a:cubicBezTo>
                      <a:pt x="339144" y="1326524"/>
                      <a:pt x="412124" y="639651"/>
                      <a:pt x="489397" y="695459"/>
                    </a:cubicBezTo>
                    <a:cubicBezTo>
                      <a:pt x="566670" y="751268"/>
                      <a:pt x="648237" y="1579809"/>
                      <a:pt x="721217" y="1545465"/>
                    </a:cubicBezTo>
                    <a:cubicBezTo>
                      <a:pt x="794197" y="1511121"/>
                      <a:pt x="865031" y="577403"/>
                      <a:pt x="927279" y="489397"/>
                    </a:cubicBezTo>
                    <a:cubicBezTo>
                      <a:pt x="989527" y="401391"/>
                      <a:pt x="1041042" y="987380"/>
                      <a:pt x="1094704" y="1017431"/>
                    </a:cubicBezTo>
                    <a:cubicBezTo>
                      <a:pt x="1148366" y="1047482"/>
                      <a:pt x="1197736" y="626772"/>
                      <a:pt x="1249251" y="669701"/>
                    </a:cubicBezTo>
                    <a:cubicBezTo>
                      <a:pt x="1300766" y="712630"/>
                      <a:pt x="1347989" y="1296473"/>
                      <a:pt x="1403797" y="1275008"/>
                    </a:cubicBezTo>
                    <a:cubicBezTo>
                      <a:pt x="1459605" y="1253543"/>
                      <a:pt x="1519708" y="523741"/>
                      <a:pt x="1584102" y="540913"/>
                    </a:cubicBezTo>
                    <a:cubicBezTo>
                      <a:pt x="1648496" y="558085"/>
                      <a:pt x="1704304" y="1466045"/>
                      <a:pt x="1790163" y="1378039"/>
                    </a:cubicBezTo>
                    <a:cubicBezTo>
                      <a:pt x="1876022" y="1290033"/>
                      <a:pt x="1987639" y="651456"/>
                      <a:pt x="2099256" y="12879"/>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11" name="フリーフォーム 10"/>
              <p:cNvSpPr/>
              <p:nvPr/>
            </p:nvSpPr>
            <p:spPr>
              <a:xfrm>
                <a:off x="4786313" y="3630613"/>
                <a:ext cx="3455987" cy="941387"/>
              </a:xfrm>
              <a:custGeom>
                <a:avLst/>
                <a:gdLst>
                  <a:gd name="connsiteX0" fmla="*/ 0 w 3361386"/>
                  <a:gd name="connsiteY0" fmla="*/ 12878 h 626772"/>
                  <a:gd name="connsiteX1" fmla="*/ 837127 w 3361386"/>
                  <a:gd name="connsiteY1" fmla="*/ 592428 h 626772"/>
                  <a:gd name="connsiteX2" fmla="*/ 1468191 w 3361386"/>
                  <a:gd name="connsiteY2" fmla="*/ 218940 h 626772"/>
                  <a:gd name="connsiteX3" fmla="*/ 2021983 w 3361386"/>
                  <a:gd name="connsiteY3" fmla="*/ 450760 h 626772"/>
                  <a:gd name="connsiteX4" fmla="*/ 2537138 w 3361386"/>
                  <a:gd name="connsiteY4" fmla="*/ 321971 h 626772"/>
                  <a:gd name="connsiteX5" fmla="*/ 2871989 w 3361386"/>
                  <a:gd name="connsiteY5" fmla="*/ 450760 h 626772"/>
                  <a:gd name="connsiteX6" fmla="*/ 3361386 w 3361386"/>
                  <a:gd name="connsiteY6" fmla="*/ 0 h 62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1386" h="626772">
                    <a:moveTo>
                      <a:pt x="0" y="12878"/>
                    </a:moveTo>
                    <a:cubicBezTo>
                      <a:pt x="296214" y="285481"/>
                      <a:pt x="592429" y="558084"/>
                      <a:pt x="837127" y="592428"/>
                    </a:cubicBezTo>
                    <a:cubicBezTo>
                      <a:pt x="1081825" y="626772"/>
                      <a:pt x="1270715" y="242551"/>
                      <a:pt x="1468191" y="218940"/>
                    </a:cubicBezTo>
                    <a:cubicBezTo>
                      <a:pt x="1665667" y="195329"/>
                      <a:pt x="1843825" y="433588"/>
                      <a:pt x="2021983" y="450760"/>
                    </a:cubicBezTo>
                    <a:cubicBezTo>
                      <a:pt x="2200141" y="467932"/>
                      <a:pt x="2395470" y="321971"/>
                      <a:pt x="2537138" y="321971"/>
                    </a:cubicBezTo>
                    <a:cubicBezTo>
                      <a:pt x="2678806" y="321971"/>
                      <a:pt x="2734614" y="504422"/>
                      <a:pt x="2871989" y="450760"/>
                    </a:cubicBezTo>
                    <a:cubicBezTo>
                      <a:pt x="3009364" y="397098"/>
                      <a:pt x="3185375" y="198549"/>
                      <a:pt x="3361386" y="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12" name="フリーフォーム 11"/>
              <p:cNvSpPr/>
              <p:nvPr/>
            </p:nvSpPr>
            <p:spPr>
              <a:xfrm>
                <a:off x="4786313" y="3214688"/>
                <a:ext cx="3413125" cy="500062"/>
              </a:xfrm>
              <a:custGeom>
                <a:avLst/>
                <a:gdLst>
                  <a:gd name="connsiteX0" fmla="*/ 0 w 3412901"/>
                  <a:gd name="connsiteY0" fmla="*/ 0 h 399246"/>
                  <a:gd name="connsiteX1" fmla="*/ 927279 w 3412901"/>
                  <a:gd name="connsiteY1" fmla="*/ 347730 h 399246"/>
                  <a:gd name="connsiteX2" fmla="*/ 1854558 w 3412901"/>
                  <a:gd name="connsiteY2" fmla="*/ 115910 h 399246"/>
                  <a:gd name="connsiteX3" fmla="*/ 2781836 w 3412901"/>
                  <a:gd name="connsiteY3" fmla="*/ 386367 h 399246"/>
                  <a:gd name="connsiteX4" fmla="*/ 3412901 w 3412901"/>
                  <a:gd name="connsiteY4" fmla="*/ 38637 h 39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1" h="399246">
                    <a:moveTo>
                      <a:pt x="0" y="0"/>
                    </a:moveTo>
                    <a:cubicBezTo>
                      <a:pt x="309093" y="164206"/>
                      <a:pt x="618186" y="328412"/>
                      <a:pt x="927279" y="347730"/>
                    </a:cubicBezTo>
                    <a:cubicBezTo>
                      <a:pt x="1236372" y="367048"/>
                      <a:pt x="1545465" y="109471"/>
                      <a:pt x="1854558" y="115910"/>
                    </a:cubicBezTo>
                    <a:cubicBezTo>
                      <a:pt x="2163651" y="122349"/>
                      <a:pt x="2522112" y="399246"/>
                      <a:pt x="2781836" y="386367"/>
                    </a:cubicBezTo>
                    <a:cubicBezTo>
                      <a:pt x="3041560" y="373488"/>
                      <a:pt x="3227230" y="206062"/>
                      <a:pt x="3412901" y="38637"/>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13" name="フリーフォーム 12"/>
              <p:cNvSpPr/>
              <p:nvPr/>
            </p:nvSpPr>
            <p:spPr>
              <a:xfrm>
                <a:off x="4786313" y="2714625"/>
                <a:ext cx="3387725" cy="377825"/>
              </a:xfrm>
              <a:custGeom>
                <a:avLst/>
                <a:gdLst>
                  <a:gd name="connsiteX0" fmla="*/ 0 w 3387144"/>
                  <a:gd name="connsiteY0" fmla="*/ 0 h 377781"/>
                  <a:gd name="connsiteX1" fmla="*/ 1700011 w 3387144"/>
                  <a:gd name="connsiteY1" fmla="*/ 373488 h 377781"/>
                  <a:gd name="connsiteX2" fmla="*/ 3387144 w 3387144"/>
                  <a:gd name="connsiteY2" fmla="*/ 25758 h 377781"/>
                </a:gdLst>
                <a:ahLst/>
                <a:cxnLst>
                  <a:cxn ang="0">
                    <a:pos x="connsiteX0" y="connsiteY0"/>
                  </a:cxn>
                  <a:cxn ang="0">
                    <a:pos x="connsiteX1" y="connsiteY1"/>
                  </a:cxn>
                  <a:cxn ang="0">
                    <a:pos x="connsiteX2" y="connsiteY2"/>
                  </a:cxn>
                </a:cxnLst>
                <a:rect l="l" t="t" r="r" b="b"/>
                <a:pathLst>
                  <a:path w="3387144" h="377781">
                    <a:moveTo>
                      <a:pt x="0" y="0"/>
                    </a:moveTo>
                    <a:cubicBezTo>
                      <a:pt x="567743" y="184597"/>
                      <a:pt x="1135487" y="369195"/>
                      <a:pt x="1700011" y="373488"/>
                    </a:cubicBezTo>
                    <a:cubicBezTo>
                      <a:pt x="2264535" y="377781"/>
                      <a:pt x="2825839" y="201769"/>
                      <a:pt x="3387144" y="25758"/>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14" name="フリーフォーム 13"/>
              <p:cNvSpPr/>
              <p:nvPr/>
            </p:nvSpPr>
            <p:spPr>
              <a:xfrm>
                <a:off x="5610225" y="2928938"/>
                <a:ext cx="796925" cy="2786062"/>
              </a:xfrm>
              <a:custGeom>
                <a:avLst/>
                <a:gdLst>
                  <a:gd name="connsiteX0" fmla="*/ 358461 w 796343"/>
                  <a:gd name="connsiteY0" fmla="*/ 2768958 h 2768958"/>
                  <a:gd name="connsiteX1" fmla="*/ 36490 w 796343"/>
                  <a:gd name="connsiteY1" fmla="*/ 1378040 h 2768958"/>
                  <a:gd name="connsiteX2" fmla="*/ 139521 w 796343"/>
                  <a:gd name="connsiteY2" fmla="*/ 553792 h 2768958"/>
                  <a:gd name="connsiteX3" fmla="*/ 796343 w 796343"/>
                  <a:gd name="connsiteY3" fmla="*/ 0 h 2768958"/>
                </a:gdLst>
                <a:ahLst/>
                <a:cxnLst>
                  <a:cxn ang="0">
                    <a:pos x="connsiteX0" y="connsiteY0"/>
                  </a:cxn>
                  <a:cxn ang="0">
                    <a:pos x="connsiteX1" y="connsiteY1"/>
                  </a:cxn>
                  <a:cxn ang="0">
                    <a:pos x="connsiteX2" y="connsiteY2"/>
                  </a:cxn>
                  <a:cxn ang="0">
                    <a:pos x="connsiteX3" y="connsiteY3"/>
                  </a:cxn>
                </a:cxnLst>
                <a:rect l="l" t="t" r="r" b="b"/>
                <a:pathLst>
                  <a:path w="796343" h="2768958">
                    <a:moveTo>
                      <a:pt x="358461" y="2768958"/>
                    </a:moveTo>
                    <a:cubicBezTo>
                      <a:pt x="215720" y="2258096"/>
                      <a:pt x="72980" y="1747234"/>
                      <a:pt x="36490" y="1378040"/>
                    </a:cubicBezTo>
                    <a:cubicBezTo>
                      <a:pt x="0" y="1008846"/>
                      <a:pt x="12879" y="783465"/>
                      <a:pt x="139521" y="553792"/>
                    </a:cubicBezTo>
                    <a:cubicBezTo>
                      <a:pt x="266163" y="324119"/>
                      <a:pt x="531253" y="162059"/>
                      <a:pt x="796343" y="0"/>
                    </a:cubicBezTo>
                  </a:path>
                </a:pathLst>
              </a:cu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15" name="円/楕円 14"/>
              <p:cNvSpPr/>
              <p:nvPr/>
            </p:nvSpPr>
            <p:spPr>
              <a:xfrm>
                <a:off x="7000875" y="5286375"/>
                <a:ext cx="142875"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sz="1800" b="0">
                  <a:solidFill>
                    <a:prstClr val="white"/>
                  </a:solidFill>
                </a:endParaRPr>
              </a:p>
            </p:txBody>
          </p:sp>
          <p:sp>
            <p:nvSpPr>
              <p:cNvPr id="16" name="フリーフォーム 15"/>
              <p:cNvSpPr/>
              <p:nvPr/>
            </p:nvSpPr>
            <p:spPr>
              <a:xfrm>
                <a:off x="6599238" y="2938463"/>
                <a:ext cx="990600" cy="2395537"/>
              </a:xfrm>
              <a:custGeom>
                <a:avLst/>
                <a:gdLst>
                  <a:gd name="connsiteX0" fmla="*/ 0 w 989527"/>
                  <a:gd name="connsiteY0" fmla="*/ 0 h 2395470"/>
                  <a:gd name="connsiteX1" fmla="*/ 631065 w 989527"/>
                  <a:gd name="connsiteY1" fmla="*/ 141667 h 2395470"/>
                  <a:gd name="connsiteX2" fmla="*/ 965916 w 989527"/>
                  <a:gd name="connsiteY2" fmla="*/ 695459 h 2395470"/>
                  <a:gd name="connsiteX3" fmla="*/ 489397 w 989527"/>
                  <a:gd name="connsiteY3" fmla="*/ 1262129 h 2395470"/>
                  <a:gd name="connsiteX4" fmla="*/ 489397 w 989527"/>
                  <a:gd name="connsiteY4" fmla="*/ 2395470 h 2395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527" h="2395470">
                    <a:moveTo>
                      <a:pt x="0" y="0"/>
                    </a:moveTo>
                    <a:cubicBezTo>
                      <a:pt x="235039" y="12878"/>
                      <a:pt x="470079" y="25757"/>
                      <a:pt x="631065" y="141667"/>
                    </a:cubicBezTo>
                    <a:cubicBezTo>
                      <a:pt x="792051" y="257577"/>
                      <a:pt x="989527" y="508715"/>
                      <a:pt x="965916" y="695459"/>
                    </a:cubicBezTo>
                    <a:cubicBezTo>
                      <a:pt x="942305" y="882203"/>
                      <a:pt x="568817" y="978794"/>
                      <a:pt x="489397" y="1262129"/>
                    </a:cubicBezTo>
                    <a:cubicBezTo>
                      <a:pt x="409977" y="1545464"/>
                      <a:pt x="449687" y="1970467"/>
                      <a:pt x="489397" y="2395470"/>
                    </a:cubicBezTo>
                  </a:path>
                </a:pathLst>
              </a:cu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17" name="フリーフォーム 16"/>
              <p:cNvSpPr/>
              <p:nvPr/>
            </p:nvSpPr>
            <p:spPr>
              <a:xfrm>
                <a:off x="8358188" y="2757488"/>
                <a:ext cx="71437" cy="428625"/>
              </a:xfrm>
              <a:custGeom>
                <a:avLst/>
                <a:gdLst>
                  <a:gd name="connsiteX0" fmla="*/ 0 w 377780"/>
                  <a:gd name="connsiteY0" fmla="*/ 0 h 1481071"/>
                  <a:gd name="connsiteX1" fmla="*/ 373487 w 377780"/>
                  <a:gd name="connsiteY1" fmla="*/ 695459 h 1481071"/>
                  <a:gd name="connsiteX2" fmla="*/ 25758 w 377780"/>
                  <a:gd name="connsiteY2" fmla="*/ 1481071 h 1481071"/>
                </a:gdLst>
                <a:ahLst/>
                <a:cxnLst>
                  <a:cxn ang="0">
                    <a:pos x="connsiteX0" y="connsiteY0"/>
                  </a:cxn>
                  <a:cxn ang="0">
                    <a:pos x="connsiteX1" y="connsiteY1"/>
                  </a:cxn>
                  <a:cxn ang="0">
                    <a:pos x="connsiteX2" y="connsiteY2"/>
                  </a:cxn>
                </a:cxnLst>
                <a:rect l="l" t="t" r="r" b="b"/>
                <a:pathLst>
                  <a:path w="377780" h="1481071">
                    <a:moveTo>
                      <a:pt x="0" y="0"/>
                    </a:moveTo>
                    <a:cubicBezTo>
                      <a:pt x="184597" y="224307"/>
                      <a:pt x="369194" y="448614"/>
                      <a:pt x="373487" y="695459"/>
                    </a:cubicBezTo>
                    <a:cubicBezTo>
                      <a:pt x="377780" y="942304"/>
                      <a:pt x="201769" y="1211687"/>
                      <a:pt x="25758" y="1481071"/>
                    </a:cubicBezTo>
                  </a:path>
                </a:pathLst>
              </a:cu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18" name="フリーフォーム 17"/>
              <p:cNvSpPr/>
              <p:nvPr/>
            </p:nvSpPr>
            <p:spPr>
              <a:xfrm>
                <a:off x="8358188" y="3257550"/>
                <a:ext cx="71437" cy="428625"/>
              </a:xfrm>
              <a:custGeom>
                <a:avLst/>
                <a:gdLst>
                  <a:gd name="connsiteX0" fmla="*/ 0 w 377780"/>
                  <a:gd name="connsiteY0" fmla="*/ 0 h 1481071"/>
                  <a:gd name="connsiteX1" fmla="*/ 373487 w 377780"/>
                  <a:gd name="connsiteY1" fmla="*/ 695459 h 1481071"/>
                  <a:gd name="connsiteX2" fmla="*/ 25758 w 377780"/>
                  <a:gd name="connsiteY2" fmla="*/ 1481071 h 1481071"/>
                </a:gdLst>
                <a:ahLst/>
                <a:cxnLst>
                  <a:cxn ang="0">
                    <a:pos x="connsiteX0" y="connsiteY0"/>
                  </a:cxn>
                  <a:cxn ang="0">
                    <a:pos x="connsiteX1" y="connsiteY1"/>
                  </a:cxn>
                  <a:cxn ang="0">
                    <a:pos x="connsiteX2" y="connsiteY2"/>
                  </a:cxn>
                </a:cxnLst>
                <a:rect l="l" t="t" r="r" b="b"/>
                <a:pathLst>
                  <a:path w="377780" h="1481071">
                    <a:moveTo>
                      <a:pt x="0" y="0"/>
                    </a:moveTo>
                    <a:cubicBezTo>
                      <a:pt x="184597" y="224307"/>
                      <a:pt x="369194" y="448614"/>
                      <a:pt x="373487" y="695459"/>
                    </a:cubicBezTo>
                    <a:cubicBezTo>
                      <a:pt x="377780" y="942304"/>
                      <a:pt x="201769" y="1211687"/>
                      <a:pt x="25758" y="1481071"/>
                    </a:cubicBezTo>
                  </a:path>
                </a:pathLst>
              </a:cu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sp>
            <p:nvSpPr>
              <p:cNvPr id="19" name="フリーフォーム 18"/>
              <p:cNvSpPr/>
              <p:nvPr/>
            </p:nvSpPr>
            <p:spPr>
              <a:xfrm>
                <a:off x="8358188" y="3829050"/>
                <a:ext cx="71437" cy="428625"/>
              </a:xfrm>
              <a:custGeom>
                <a:avLst/>
                <a:gdLst>
                  <a:gd name="connsiteX0" fmla="*/ 0 w 377780"/>
                  <a:gd name="connsiteY0" fmla="*/ 0 h 1481071"/>
                  <a:gd name="connsiteX1" fmla="*/ 373487 w 377780"/>
                  <a:gd name="connsiteY1" fmla="*/ 695459 h 1481071"/>
                  <a:gd name="connsiteX2" fmla="*/ 25758 w 377780"/>
                  <a:gd name="connsiteY2" fmla="*/ 1481071 h 1481071"/>
                </a:gdLst>
                <a:ahLst/>
                <a:cxnLst>
                  <a:cxn ang="0">
                    <a:pos x="connsiteX0" y="connsiteY0"/>
                  </a:cxn>
                  <a:cxn ang="0">
                    <a:pos x="connsiteX1" y="connsiteY1"/>
                  </a:cxn>
                  <a:cxn ang="0">
                    <a:pos x="connsiteX2" y="connsiteY2"/>
                  </a:cxn>
                </a:cxnLst>
                <a:rect l="l" t="t" r="r" b="b"/>
                <a:pathLst>
                  <a:path w="377780" h="1481071">
                    <a:moveTo>
                      <a:pt x="0" y="0"/>
                    </a:moveTo>
                    <a:cubicBezTo>
                      <a:pt x="184597" y="224307"/>
                      <a:pt x="369194" y="448614"/>
                      <a:pt x="373487" y="695459"/>
                    </a:cubicBezTo>
                    <a:cubicBezTo>
                      <a:pt x="377780" y="942304"/>
                      <a:pt x="201769" y="1211687"/>
                      <a:pt x="25758" y="1481071"/>
                    </a:cubicBezTo>
                  </a:path>
                </a:pathLst>
              </a:cu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ja-JP" altLang="en-US" sz="1800" b="0">
                  <a:solidFill>
                    <a:prstClr val="black"/>
                  </a:solidFill>
                </a:endParaRPr>
              </a:p>
            </p:txBody>
          </p:sp>
        </p:grpSp>
        <p:cxnSp>
          <p:nvCxnSpPr>
            <p:cNvPr id="7" name="直線矢印コネクタ 6"/>
            <p:cNvCxnSpPr/>
            <p:nvPr/>
          </p:nvCxnSpPr>
          <p:spPr>
            <a:xfrm>
              <a:off x="3384914" y="2428868"/>
              <a:ext cx="1928826" cy="35719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3419872" y="3573016"/>
              <a:ext cx="1179488" cy="702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491880" y="6165304"/>
              <a:ext cx="1464670" cy="2640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0" name="図 6" descr="free_energ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4221088"/>
            <a:ext cx="3025907" cy="2117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円/楕円 20"/>
          <p:cNvSpPr/>
          <p:nvPr/>
        </p:nvSpPr>
        <p:spPr>
          <a:xfrm>
            <a:off x="7135073" y="6021288"/>
            <a:ext cx="389255" cy="389798"/>
          </a:xfrm>
          <a:prstGeom prst="ellipse">
            <a:avLst/>
          </a:prstGeom>
          <a:noFill/>
          <a:ln w="762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1051185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324544" y="197768"/>
            <a:ext cx="9937104" cy="1143000"/>
          </a:xfrm>
        </p:spPr>
        <p:txBody>
          <a:bodyPr/>
          <a:lstStyle/>
          <a:p>
            <a:r>
              <a:rPr lang="ja-JP" altLang="en-US" dirty="0">
                <a:latin typeface="Calibri"/>
                <a:cs typeface="Calibri"/>
              </a:rPr>
              <a:t>混合原子価希土類化合物の</a:t>
            </a:r>
            <a:r>
              <a:rPr lang="en-US" altLang="ja-JP" dirty="0">
                <a:latin typeface="Calibri"/>
                <a:cs typeface="Calibri"/>
              </a:rPr>
              <a:t>L</a:t>
            </a:r>
            <a:r>
              <a:rPr lang="en-US" altLang="ja-JP" baseline="-25000" dirty="0">
                <a:latin typeface="Calibri"/>
                <a:cs typeface="Calibri"/>
              </a:rPr>
              <a:t>3</a:t>
            </a:r>
            <a:r>
              <a:rPr lang="en-US" altLang="ja-JP" dirty="0">
                <a:latin typeface="Calibri"/>
                <a:cs typeface="Calibri"/>
              </a:rPr>
              <a:t>-XAS</a:t>
            </a:r>
            <a:r>
              <a:rPr lang="ja-JP" altLang="en-US" dirty="0">
                <a:latin typeface="Calibri"/>
                <a:cs typeface="Calibri"/>
              </a:rPr>
              <a:t>を解析して</a:t>
            </a:r>
          </a:p>
        </p:txBody>
      </p:sp>
      <p:sp>
        <p:nvSpPr>
          <p:cNvPr id="7" name="コンテンツ プレースホルダ 6"/>
          <p:cNvSpPr>
            <a:spLocks noGrp="1"/>
          </p:cNvSpPr>
          <p:nvPr>
            <p:ph sz="half" idx="1"/>
          </p:nvPr>
        </p:nvSpPr>
        <p:spPr>
          <a:xfrm>
            <a:off x="228600" y="1401688"/>
            <a:ext cx="4847456" cy="4691608"/>
          </a:xfrm>
        </p:spPr>
        <p:txBody>
          <a:bodyPr/>
          <a:lstStyle/>
          <a:p>
            <a:r>
              <a:rPr lang="ja-JP" altLang="en-US" dirty="0"/>
              <a:t>小谷先生の主張：</a:t>
            </a:r>
            <a:r>
              <a:rPr lang="en-US" altLang="ja-JP" dirty="0" err="1"/>
              <a:t>U</a:t>
            </a:r>
            <a:r>
              <a:rPr lang="en-US" altLang="ja-JP" sz="3600" baseline="-25000" dirty="0" err="1"/>
              <a:t>dc</a:t>
            </a:r>
            <a:r>
              <a:rPr lang="en-US" altLang="ja-JP" sz="3600" baseline="-25000" dirty="0"/>
              <a:t>,</a:t>
            </a:r>
            <a:r>
              <a:rPr lang="en-US" altLang="ja-JP" dirty="0"/>
              <a:t> </a:t>
            </a:r>
            <a:r>
              <a:rPr lang="en-US" altLang="ja-JP" dirty="0" err="1"/>
              <a:t>U</a:t>
            </a:r>
            <a:r>
              <a:rPr lang="en-US" altLang="ja-JP" baseline="-25000" dirty="0" err="1"/>
              <a:t>fd</a:t>
            </a:r>
            <a:r>
              <a:rPr lang="en-US" altLang="ja-JP" baseline="-25000" dirty="0"/>
              <a:t>,</a:t>
            </a:r>
            <a:r>
              <a:rPr lang="ja-JP" altLang="en-US" dirty="0"/>
              <a:t>が必要</a:t>
            </a:r>
            <a:endParaRPr lang="en-US" altLang="ja-JP" dirty="0"/>
          </a:p>
          <a:p>
            <a:r>
              <a:rPr lang="ja-JP" altLang="en-US" dirty="0"/>
              <a:t>結論</a:t>
            </a:r>
            <a:endParaRPr lang="en-US" altLang="ja-JP" dirty="0"/>
          </a:p>
          <a:p>
            <a:pPr lvl="1"/>
            <a:r>
              <a:rPr lang="ja-JP" altLang="en-US" dirty="0">
                <a:solidFill>
                  <a:srgbClr val="FF0000"/>
                </a:solidFill>
              </a:rPr>
              <a:t>絶縁体</a:t>
            </a:r>
            <a:r>
              <a:rPr lang="ja-JP" altLang="en-US" dirty="0"/>
              <a:t>では</a:t>
            </a:r>
            <a:r>
              <a:rPr lang="en-US" altLang="ja-JP" dirty="0"/>
              <a:t>5eV</a:t>
            </a:r>
            <a:r>
              <a:rPr lang="ja-JP" altLang="en-US" dirty="0"/>
              <a:t>程度</a:t>
            </a:r>
            <a:endParaRPr lang="en-US" altLang="ja-JP" dirty="0"/>
          </a:p>
          <a:p>
            <a:pPr lvl="1"/>
            <a:r>
              <a:rPr lang="ja-JP" altLang="en-US" dirty="0">
                <a:solidFill>
                  <a:srgbClr val="FF0000"/>
                </a:solidFill>
              </a:rPr>
              <a:t>金属</a:t>
            </a:r>
            <a:r>
              <a:rPr lang="ja-JP" altLang="en-US" dirty="0"/>
              <a:t>では</a:t>
            </a:r>
            <a:r>
              <a:rPr lang="en-US" altLang="ja-JP" dirty="0"/>
              <a:t>1〜2eV</a:t>
            </a:r>
            <a:r>
              <a:rPr lang="ja-JP" altLang="en-US" dirty="0"/>
              <a:t>程度</a:t>
            </a:r>
            <a:endParaRPr lang="en-US" altLang="ja-JP" dirty="0"/>
          </a:p>
          <a:p>
            <a:r>
              <a:rPr lang="ja-JP" altLang="en-US" dirty="0"/>
              <a:t>当時</a:t>
            </a:r>
            <a:r>
              <a:rPr lang="en-US" altLang="ja-JP" dirty="0"/>
              <a:t>(25</a:t>
            </a:r>
            <a:r>
              <a:rPr lang="ja-JP" altLang="en-US" dirty="0"/>
              <a:t>年前</a:t>
            </a:r>
            <a:r>
              <a:rPr lang="en-US" altLang="ja-JP" dirty="0"/>
              <a:t>)</a:t>
            </a:r>
            <a:r>
              <a:rPr lang="ja-JP" altLang="en-US" dirty="0"/>
              <a:t>感じた問題点</a:t>
            </a:r>
            <a:endParaRPr lang="en-US" altLang="ja-JP" dirty="0"/>
          </a:p>
          <a:p>
            <a:pPr lvl="1"/>
            <a:r>
              <a:rPr lang="ja-JP" altLang="en-US" dirty="0"/>
              <a:t>発見法的なパラメータサーチ</a:t>
            </a:r>
            <a:endParaRPr lang="en-US" altLang="ja-JP" dirty="0"/>
          </a:p>
          <a:p>
            <a:pPr lvl="1"/>
            <a:r>
              <a:rPr lang="en-US" altLang="ja-JP" dirty="0"/>
              <a:t>XPS</a:t>
            </a:r>
            <a:r>
              <a:rPr lang="ja-JP" altLang="en-US" dirty="0"/>
              <a:t>を決めてから</a:t>
            </a:r>
            <a:r>
              <a:rPr lang="en-US" altLang="ja-JP" dirty="0"/>
              <a:t>XAS</a:t>
            </a:r>
            <a:r>
              <a:rPr lang="ja-JP" altLang="en-US" dirty="0"/>
              <a:t>を解析</a:t>
            </a:r>
            <a:endParaRPr lang="en-US" altLang="ja-JP" dirty="0"/>
          </a:p>
          <a:p>
            <a:pPr lvl="1"/>
            <a:r>
              <a:rPr lang="ja-JP" altLang="en-US" dirty="0"/>
              <a:t>余分なパラメータを導入</a:t>
            </a:r>
            <a:r>
              <a:rPr lang="en-US" altLang="ja-JP" dirty="0"/>
              <a:t>?</a:t>
            </a:r>
          </a:p>
          <a:p>
            <a:pPr lvl="1"/>
            <a:r>
              <a:rPr lang="ja-JP" altLang="en-US" dirty="0"/>
              <a:t>オーバーフィット</a:t>
            </a:r>
            <a:endParaRPr lang="en-US" altLang="ja-JP" dirty="0"/>
          </a:p>
          <a:p>
            <a:pPr lvl="1"/>
            <a:r>
              <a:rPr lang="ja-JP" altLang="en-US" dirty="0"/>
              <a:t>推定パラメータの誤差評価</a:t>
            </a:r>
            <a:endParaRPr lang="en-US" altLang="ja-JP" dirty="0"/>
          </a:p>
          <a:p>
            <a:pPr marL="0" indent="0">
              <a:buNone/>
            </a:pPr>
            <a:r>
              <a:rPr lang="en-US" altLang="ja-JP" dirty="0"/>
              <a:t>→</a:t>
            </a:r>
            <a:r>
              <a:rPr lang="ja-JP" altLang="en-US" dirty="0">
                <a:solidFill>
                  <a:srgbClr val="FF0000"/>
                </a:solidFill>
              </a:rPr>
              <a:t>情報科学的アプローチ</a:t>
            </a:r>
            <a:endParaRPr lang="en-US" altLang="ja-JP" dirty="0">
              <a:solidFill>
                <a:srgbClr val="FF0000"/>
              </a:solidFill>
            </a:endParaRPr>
          </a:p>
          <a:p>
            <a:pPr lvl="1"/>
            <a:endParaRPr lang="en-US" altLang="ja-JP" dirty="0"/>
          </a:p>
          <a:p>
            <a:endParaRPr lang="en-US" altLang="ja-JP" dirty="0"/>
          </a:p>
          <a:p>
            <a:endParaRPr lang="ja-JP" altLang="en-US" sz="3600" baseline="-25000" dirty="0"/>
          </a:p>
        </p:txBody>
      </p:sp>
      <p:pic>
        <p:nvPicPr>
          <p:cNvPr id="9" name="Picture 2"/>
          <p:cNvPicPr>
            <a:picLocks noChangeAspect="1" noChangeArrowheads="1"/>
          </p:cNvPicPr>
          <p:nvPr/>
        </p:nvPicPr>
        <p:blipFill>
          <a:blip r:embed="rId2"/>
          <a:srcRect/>
          <a:stretch>
            <a:fillRect/>
          </a:stretch>
        </p:blipFill>
        <p:spPr bwMode="auto">
          <a:xfrm>
            <a:off x="4932040" y="1556792"/>
            <a:ext cx="4136354" cy="4357697"/>
          </a:xfrm>
          <a:prstGeom prst="rect">
            <a:avLst/>
          </a:prstGeom>
          <a:noFill/>
          <a:ln w="19050" cap="flat" cmpd="sng" algn="ctr">
            <a:noFill/>
            <a:prstDash val="solid"/>
            <a:miter lim="800000"/>
            <a:headEnd type="none" w="med" len="med"/>
            <a:tailEnd type="none" w="lg" len="lg"/>
          </a:ln>
          <a:effectLst/>
        </p:spPr>
      </p:pic>
      <p:sp>
        <p:nvSpPr>
          <p:cNvPr id="10" name="円/楕円 9"/>
          <p:cNvSpPr/>
          <p:nvPr/>
        </p:nvSpPr>
        <p:spPr bwMode="auto">
          <a:xfrm>
            <a:off x="6084168" y="3140968"/>
            <a:ext cx="457200" cy="381000"/>
          </a:xfrm>
          <a:prstGeom prst="ellipse">
            <a:avLst/>
          </a:prstGeom>
          <a:noFill/>
          <a:ln w="381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a:ln>
                <a:noFill/>
              </a:ln>
              <a:solidFill>
                <a:schemeClr val="tx1"/>
              </a:solidFill>
              <a:effectLst/>
              <a:latin typeface="Arial" charset="0"/>
              <a:ea typeface="ＭＳ Ｐゴシック" pitchFamily="50" charset="-128"/>
            </a:endParaRPr>
          </a:p>
        </p:txBody>
      </p:sp>
      <p:sp>
        <p:nvSpPr>
          <p:cNvPr id="6" name="円/楕円 5"/>
          <p:cNvSpPr/>
          <p:nvPr/>
        </p:nvSpPr>
        <p:spPr bwMode="auto">
          <a:xfrm>
            <a:off x="7668344" y="2852936"/>
            <a:ext cx="457200" cy="381000"/>
          </a:xfrm>
          <a:prstGeom prst="ellipse">
            <a:avLst/>
          </a:prstGeom>
          <a:noFill/>
          <a:ln w="381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a:ln>
                <a:noFill/>
              </a:ln>
              <a:solidFill>
                <a:schemeClr val="tx1"/>
              </a:solidFill>
              <a:effectLst/>
              <a:latin typeface="Arial" charset="0"/>
              <a:ea typeface="ＭＳ Ｐゴシック" pitchFamily="50" charset="-128"/>
            </a:endParaRPr>
          </a:p>
        </p:txBody>
      </p:sp>
      <p:sp>
        <p:nvSpPr>
          <p:cNvPr id="8" name="円/楕円 7"/>
          <p:cNvSpPr/>
          <p:nvPr/>
        </p:nvSpPr>
        <p:spPr bwMode="auto">
          <a:xfrm>
            <a:off x="3131840" y="1412776"/>
            <a:ext cx="1728192" cy="576064"/>
          </a:xfrm>
          <a:prstGeom prst="ellipse">
            <a:avLst/>
          </a:prstGeom>
          <a:noFill/>
          <a:ln w="381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39634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4624"/>
            <a:ext cx="8229600" cy="1143000"/>
          </a:xfrm>
        </p:spPr>
        <p:txBody>
          <a:bodyPr/>
          <a:lstStyle/>
          <a:p>
            <a:r>
              <a:rPr kumimoji="1" lang="ja-JP" altLang="en-US" dirty="0"/>
              <a:t>まとめと今後の展開</a:t>
            </a:r>
          </a:p>
        </p:txBody>
      </p:sp>
      <p:sp>
        <p:nvSpPr>
          <p:cNvPr id="3" name="コンテンツ プレースホルダー 2"/>
          <p:cNvSpPr>
            <a:spLocks noGrp="1"/>
          </p:cNvSpPr>
          <p:nvPr>
            <p:ph idx="1"/>
          </p:nvPr>
        </p:nvSpPr>
        <p:spPr>
          <a:xfrm>
            <a:off x="251520" y="908720"/>
            <a:ext cx="8697144" cy="4464496"/>
          </a:xfrm>
        </p:spPr>
        <p:txBody>
          <a:bodyPr/>
          <a:lstStyle/>
          <a:p>
            <a:r>
              <a:rPr lang="ja-JP" altLang="en-US" sz="2800" dirty="0"/>
              <a:t>情報統計力学，スピングラス</a:t>
            </a:r>
            <a:endParaRPr lang="en-US" altLang="ja-JP" sz="2800" dirty="0"/>
          </a:p>
          <a:p>
            <a:pPr lvl="1"/>
            <a:r>
              <a:rPr lang="ja-JP" altLang="en-US" dirty="0"/>
              <a:t>知るを知り，知らざるを知る．</a:t>
            </a:r>
            <a:endParaRPr lang="en-US" altLang="ja-JP" dirty="0"/>
          </a:p>
          <a:p>
            <a:r>
              <a:rPr lang="ja-JP" altLang="en-US" sz="2800" dirty="0"/>
              <a:t>ベイズ推論による逆アプローチは物性物理全般</a:t>
            </a:r>
            <a:r>
              <a:rPr lang="ja-JP" altLang="en-US" sz="2800"/>
              <a:t>に有効</a:t>
            </a:r>
            <a:endParaRPr kumimoji="1" lang="en-US" altLang="ja-JP" dirty="0"/>
          </a:p>
          <a:p>
            <a:r>
              <a:rPr lang="ja-JP" altLang="en-US" sz="2800" dirty="0"/>
              <a:t>スペクトル解析</a:t>
            </a:r>
            <a:r>
              <a:rPr lang="en-US" altLang="ja-JP" sz="2800" dirty="0"/>
              <a:t>(</a:t>
            </a:r>
            <a:r>
              <a:rPr lang="ja-JP" altLang="en-US" sz="2800" dirty="0"/>
              <a:t>解析へのモデルの導入，モデル選択</a:t>
            </a:r>
            <a:r>
              <a:rPr lang="en-US" altLang="ja-JP" sz="2800" dirty="0"/>
              <a:t>)</a:t>
            </a:r>
          </a:p>
          <a:p>
            <a:pPr lvl="1"/>
            <a:r>
              <a:rPr kumimoji="1" lang="ja-JP" altLang="en-US" dirty="0"/>
              <a:t>時間分割，</a:t>
            </a:r>
            <a:r>
              <a:rPr lang="ja-JP" altLang="en-US" dirty="0"/>
              <a:t>角度</a:t>
            </a:r>
            <a:r>
              <a:rPr lang="ja-JP" altLang="en-US"/>
              <a:t>分解</a:t>
            </a:r>
            <a:r>
              <a:rPr kumimoji="1" lang="ja-JP" altLang="en-US"/>
              <a:t>スペクトル</a:t>
            </a:r>
            <a:endParaRPr kumimoji="1" lang="en-US" altLang="ja-JP" dirty="0"/>
          </a:p>
          <a:p>
            <a:pPr lvl="1"/>
            <a:r>
              <a:rPr lang="ja-JP" altLang="en-US"/>
              <a:t>有効ハミルトニアン</a:t>
            </a:r>
            <a:r>
              <a:rPr lang="ja-JP" altLang="en-US" dirty="0"/>
              <a:t>のパラメータの自動決定</a:t>
            </a:r>
            <a:endParaRPr lang="en-US" altLang="ja-JP" dirty="0"/>
          </a:p>
          <a:p>
            <a:r>
              <a:rPr lang="ja-JP" altLang="en-US" sz="2800"/>
              <a:t>第一</a:t>
            </a:r>
            <a:r>
              <a:rPr lang="ja-JP" altLang="en-US" sz="2800" dirty="0"/>
              <a:t>原理計算と逆アプローチの比較融合</a:t>
            </a:r>
            <a:endParaRPr lang="en-US" altLang="ja-JP" sz="2800" dirty="0"/>
          </a:p>
          <a:p>
            <a:pPr lvl="1"/>
            <a:r>
              <a:rPr lang="ja-JP" altLang="en-US" dirty="0"/>
              <a:t>生命科学，脳科学，地球惑星科学にない特徴</a:t>
            </a:r>
            <a:endParaRPr lang="en-US" altLang="ja-JP" dirty="0"/>
          </a:p>
          <a:p>
            <a:pPr lvl="1"/>
            <a:r>
              <a:rPr lang="ja-JP" altLang="en-US" dirty="0"/>
              <a:t>第一原理計算を推論ロープに組み込む</a:t>
            </a:r>
            <a:endParaRPr lang="en-US" altLang="ja-JP" dirty="0"/>
          </a:p>
          <a:p>
            <a:endParaRPr kumimoji="1" lang="ja-JP" altLang="en-US" sz="2800" dirty="0"/>
          </a:p>
        </p:txBody>
      </p:sp>
    </p:spTree>
    <p:extLst>
      <p:ext uri="{BB962C8B-B14F-4D97-AF65-F5344CB8AC3E}">
        <p14:creationId xmlns:p14="http://schemas.microsoft.com/office/powerpoint/2010/main" val="1055233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タイトル 1"/>
          <p:cNvSpPr>
            <a:spLocks noGrp="1"/>
          </p:cNvSpPr>
          <p:nvPr>
            <p:ph type="title"/>
          </p:nvPr>
        </p:nvSpPr>
        <p:spPr/>
        <p:txBody>
          <a:bodyPr/>
          <a:lstStyle/>
          <a:p>
            <a:r>
              <a:rPr lang="ja-JP" altLang="en-US" sz="4000">
                <a:latin typeface="Calibri" charset="0"/>
                <a:ea typeface="ＭＳ Ｐゴシック" charset="0"/>
                <a:cs typeface="ＭＳ Ｐゴシック" charset="0"/>
              </a:rPr>
              <a:t>混合基底関数でスペクトルは書ける</a:t>
            </a:r>
          </a:p>
        </p:txBody>
      </p:sp>
      <p:sp>
        <p:nvSpPr>
          <p:cNvPr id="62467" name="テキスト ボックス 4"/>
          <p:cNvSpPr txBox="1">
            <a:spLocks noChangeArrowheads="1"/>
          </p:cNvSpPr>
          <p:nvPr/>
        </p:nvSpPr>
        <p:spPr bwMode="auto">
          <a:xfrm>
            <a:off x="1143001" y="6096002"/>
            <a:ext cx="7134886" cy="46166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ja-JP" altLang="en-US" sz="2400" b="0">
                <a:solidFill>
                  <a:prstClr val="black"/>
                </a:solidFill>
              </a:rPr>
              <a:t>順モデルからパラメータフィットしてスペクトルを再構成</a:t>
            </a:r>
          </a:p>
        </p:txBody>
      </p:sp>
      <p:pic>
        <p:nvPicPr>
          <p:cNvPr id="624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865" y="1143001"/>
            <a:ext cx="4148137" cy="356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lg" len="lg"/>
              </a14:hiddenLine>
            </a:ext>
          </a:extLst>
        </p:spPr>
      </p:pic>
      <p:pic>
        <p:nvPicPr>
          <p:cNvPr id="624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40" y="1285876"/>
            <a:ext cx="5426075" cy="2944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lg" len="lg"/>
              </a14:hiddenLine>
            </a:ext>
          </a:extLst>
        </p:spPr>
      </p:pic>
      <p:sp>
        <p:nvSpPr>
          <p:cNvPr id="62470" name="テキスト ボックス 5"/>
          <p:cNvSpPr txBox="1">
            <a:spLocks noChangeArrowheads="1"/>
          </p:cNvSpPr>
          <p:nvPr/>
        </p:nvSpPr>
        <p:spPr bwMode="auto">
          <a:xfrm>
            <a:off x="4038601" y="4724400"/>
            <a:ext cx="50034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en-US" altLang="ja-JP" b="0">
                <a:solidFill>
                  <a:prstClr val="black"/>
                </a:solidFill>
              </a:rPr>
              <a:t>(A. Kotani, K. Okada and M. Okada, 1987)</a:t>
            </a:r>
            <a:endParaRPr lang="ja-JP" altLang="en-US" b="0">
              <a:solidFill>
                <a:prstClr val="black"/>
              </a:solidFill>
            </a:endParaRPr>
          </a:p>
        </p:txBody>
      </p:sp>
      <p:sp>
        <p:nvSpPr>
          <p:cNvPr id="62471" name="テキスト ボックス 4"/>
          <p:cNvSpPr txBox="1">
            <a:spLocks noChangeArrowheads="1"/>
          </p:cNvSpPr>
          <p:nvPr/>
        </p:nvSpPr>
        <p:spPr bwMode="auto">
          <a:xfrm>
            <a:off x="457200" y="5334001"/>
            <a:ext cx="8305800" cy="46166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kumimoji="1" sz="2000">
                <a:solidFill>
                  <a:schemeClr val="tx1"/>
                </a:solidFill>
                <a:latin typeface="Arial" charset="0"/>
                <a:ea typeface="ＭＳ Ｐゴシック" charset="0"/>
                <a:cs typeface="ＭＳ Ｐゴシック" charset="0"/>
              </a:defRPr>
            </a:lvl1pPr>
            <a:lvl2pPr marL="37931725" indent="-37474525">
              <a:defRPr kumimoji="1" sz="2000">
                <a:solidFill>
                  <a:schemeClr val="tx1"/>
                </a:solidFill>
                <a:latin typeface="Arial" charset="0"/>
                <a:ea typeface="ＭＳ Ｐゴシック" charset="0"/>
              </a:defRPr>
            </a:lvl2pPr>
            <a:lvl3pPr>
              <a:defRPr kumimoji="1" sz="2000">
                <a:solidFill>
                  <a:schemeClr val="tx1"/>
                </a:solidFill>
                <a:latin typeface="Arial" charset="0"/>
                <a:ea typeface="ＭＳ Ｐゴシック" charset="0"/>
              </a:defRPr>
            </a:lvl3pPr>
            <a:lvl4pPr>
              <a:defRPr kumimoji="1" sz="2000">
                <a:solidFill>
                  <a:schemeClr val="tx1"/>
                </a:solidFill>
                <a:latin typeface="Arial" charset="0"/>
                <a:ea typeface="ＭＳ Ｐゴシック" charset="0"/>
              </a:defRPr>
            </a:lvl4pPr>
            <a:lvl5pPr>
              <a:defRPr kumimoji="1" sz="2000">
                <a:solidFill>
                  <a:schemeClr val="tx1"/>
                </a:solidFill>
                <a:latin typeface="Arial" charset="0"/>
                <a:ea typeface="ＭＳ Ｐゴシック" charset="0"/>
              </a:defRPr>
            </a:lvl5pPr>
            <a:lvl6pPr marL="457200" fontAlgn="base">
              <a:spcBef>
                <a:spcPct val="0"/>
              </a:spcBef>
              <a:spcAft>
                <a:spcPct val="0"/>
              </a:spcAft>
              <a:defRPr kumimoji="1" sz="2000">
                <a:solidFill>
                  <a:schemeClr val="tx1"/>
                </a:solidFill>
                <a:latin typeface="Arial" charset="0"/>
                <a:ea typeface="ＭＳ Ｐゴシック" charset="0"/>
              </a:defRPr>
            </a:lvl6pPr>
            <a:lvl7pPr marL="914400" fontAlgn="base">
              <a:spcBef>
                <a:spcPct val="0"/>
              </a:spcBef>
              <a:spcAft>
                <a:spcPct val="0"/>
              </a:spcAft>
              <a:defRPr kumimoji="1" sz="2000">
                <a:solidFill>
                  <a:schemeClr val="tx1"/>
                </a:solidFill>
                <a:latin typeface="Arial" charset="0"/>
                <a:ea typeface="ＭＳ Ｐゴシック" charset="0"/>
              </a:defRPr>
            </a:lvl7pPr>
            <a:lvl8pPr marL="1371600" fontAlgn="base">
              <a:spcBef>
                <a:spcPct val="0"/>
              </a:spcBef>
              <a:spcAft>
                <a:spcPct val="0"/>
              </a:spcAft>
              <a:defRPr kumimoji="1" sz="2000">
                <a:solidFill>
                  <a:schemeClr val="tx1"/>
                </a:solidFill>
                <a:latin typeface="Arial" charset="0"/>
                <a:ea typeface="ＭＳ Ｐゴシック" charset="0"/>
              </a:defRPr>
            </a:lvl8pPr>
            <a:lvl9pPr marL="1828800" fontAlgn="base">
              <a:spcBef>
                <a:spcPct val="0"/>
              </a:spcBef>
              <a:spcAft>
                <a:spcPct val="0"/>
              </a:spcAft>
              <a:defRPr kumimoji="1" sz="2000">
                <a:solidFill>
                  <a:schemeClr val="tx1"/>
                </a:solidFill>
                <a:latin typeface="Arial" charset="0"/>
                <a:ea typeface="ＭＳ Ｐゴシック" charset="0"/>
              </a:defRPr>
            </a:lvl9pPr>
          </a:lstStyle>
          <a:p>
            <a:pPr algn="l"/>
            <a:r>
              <a:rPr lang="ja-JP" altLang="en-US" sz="2400" b="0">
                <a:solidFill>
                  <a:prstClr val="black"/>
                </a:solidFill>
              </a:rPr>
              <a:t>ピークの位置と幅から，対象の物理的性質の考察が可能になる</a:t>
            </a:r>
            <a:endParaRPr lang="en-US" altLang="ja-JP" sz="2400" b="0">
              <a:solidFill>
                <a:prstClr val="black"/>
              </a:solidFill>
            </a:endParaRPr>
          </a:p>
        </p:txBody>
      </p:sp>
      <p:cxnSp>
        <p:nvCxnSpPr>
          <p:cNvPr id="9" name="直線コネクタ 8"/>
          <p:cNvCxnSpPr/>
          <p:nvPr/>
        </p:nvCxnSpPr>
        <p:spPr>
          <a:xfrm>
            <a:off x="3429000" y="2209801"/>
            <a:ext cx="914400"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a:off x="2362200" y="3429001"/>
            <a:ext cx="914400"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1676400" y="5740401"/>
            <a:ext cx="533400"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a:off x="2024063" y="4232275"/>
            <a:ext cx="381000" cy="1588"/>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2" name="直線コネクタ 21"/>
          <p:cNvCxnSpPr/>
          <p:nvPr/>
        </p:nvCxnSpPr>
        <p:spPr>
          <a:xfrm>
            <a:off x="2454275" y="5740401"/>
            <a:ext cx="381000" cy="1588"/>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5" name="直線コネクタ 14"/>
          <p:cNvCxnSpPr/>
          <p:nvPr/>
        </p:nvCxnSpPr>
        <p:spPr>
          <a:xfrm>
            <a:off x="1066800" y="4232275"/>
            <a:ext cx="228600" cy="1588"/>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 name="テキスト ボックス 1"/>
          <p:cNvSpPr txBox="1"/>
          <p:nvPr/>
        </p:nvSpPr>
        <p:spPr>
          <a:xfrm>
            <a:off x="141996" y="4509120"/>
            <a:ext cx="3853940" cy="461665"/>
          </a:xfrm>
          <a:prstGeom prst="rect">
            <a:avLst/>
          </a:prstGeom>
          <a:noFill/>
        </p:spPr>
        <p:txBody>
          <a:bodyPr wrap="none" rtlCol="0">
            <a:spAutoFit/>
          </a:bodyPr>
          <a:lstStyle/>
          <a:p>
            <a:pPr algn="l"/>
            <a:r>
              <a:rPr lang="ja-JP" altLang="en-US" sz="2400" b="0" dirty="0">
                <a:solidFill>
                  <a:srgbClr val="FF0000"/>
                </a:solidFill>
                <a:ea typeface="ＭＳ Ｐゴシック" charset="0"/>
                <a:cs typeface="ＭＳ Ｐゴシック" charset="0"/>
              </a:rPr>
              <a:t>スペクトルで多体効果をみる</a:t>
            </a:r>
          </a:p>
        </p:txBody>
      </p:sp>
    </p:spTree>
    <p:extLst>
      <p:ext uri="{BB962C8B-B14F-4D97-AF65-F5344CB8AC3E}">
        <p14:creationId xmlns:p14="http://schemas.microsoft.com/office/powerpoint/2010/main" val="3293839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324544" y="197768"/>
            <a:ext cx="9937104" cy="1143000"/>
          </a:xfrm>
        </p:spPr>
        <p:txBody>
          <a:bodyPr/>
          <a:lstStyle/>
          <a:p>
            <a:r>
              <a:rPr lang="ja-JP" altLang="en-US" dirty="0">
                <a:latin typeface="Calibri"/>
                <a:cs typeface="Calibri"/>
              </a:rPr>
              <a:t>混合原子価希土類化合物の</a:t>
            </a:r>
            <a:r>
              <a:rPr lang="en-US" altLang="ja-JP" dirty="0">
                <a:latin typeface="Calibri"/>
                <a:cs typeface="Calibri"/>
              </a:rPr>
              <a:t>L</a:t>
            </a:r>
            <a:r>
              <a:rPr lang="en-US" altLang="ja-JP" baseline="-25000" dirty="0">
                <a:latin typeface="Calibri"/>
                <a:cs typeface="Calibri"/>
              </a:rPr>
              <a:t>3</a:t>
            </a:r>
            <a:r>
              <a:rPr lang="en-US" altLang="ja-JP" dirty="0">
                <a:latin typeface="Calibri"/>
                <a:cs typeface="Calibri"/>
              </a:rPr>
              <a:t>-XAS</a:t>
            </a:r>
            <a:r>
              <a:rPr lang="ja-JP" altLang="en-US" dirty="0">
                <a:latin typeface="Calibri"/>
                <a:cs typeface="Calibri"/>
              </a:rPr>
              <a:t>を解析して</a:t>
            </a:r>
          </a:p>
        </p:txBody>
      </p:sp>
      <p:sp>
        <p:nvSpPr>
          <p:cNvPr id="7" name="コンテンツ プレースホルダ 6"/>
          <p:cNvSpPr>
            <a:spLocks noGrp="1"/>
          </p:cNvSpPr>
          <p:nvPr>
            <p:ph sz="half" idx="1"/>
          </p:nvPr>
        </p:nvSpPr>
        <p:spPr>
          <a:xfrm>
            <a:off x="228600" y="1401688"/>
            <a:ext cx="4847456" cy="4691608"/>
          </a:xfrm>
        </p:spPr>
        <p:txBody>
          <a:bodyPr/>
          <a:lstStyle/>
          <a:p>
            <a:r>
              <a:rPr lang="ja-JP" altLang="en-US" dirty="0"/>
              <a:t>小谷先生の主張：</a:t>
            </a:r>
            <a:r>
              <a:rPr lang="en-US" altLang="ja-JP" dirty="0" err="1"/>
              <a:t>U</a:t>
            </a:r>
            <a:r>
              <a:rPr lang="en-US" altLang="ja-JP" sz="3600" baseline="-25000" dirty="0" err="1"/>
              <a:t>dc</a:t>
            </a:r>
            <a:r>
              <a:rPr lang="ja-JP" altLang="en-US" dirty="0"/>
              <a:t>が必要</a:t>
            </a:r>
            <a:endParaRPr lang="en-US" altLang="ja-JP" dirty="0"/>
          </a:p>
          <a:p>
            <a:r>
              <a:rPr lang="ja-JP" altLang="en-US" dirty="0"/>
              <a:t>結論</a:t>
            </a:r>
            <a:endParaRPr lang="en-US" altLang="ja-JP" dirty="0"/>
          </a:p>
          <a:p>
            <a:pPr lvl="1"/>
            <a:r>
              <a:rPr lang="ja-JP" altLang="en-US" dirty="0">
                <a:solidFill>
                  <a:srgbClr val="FF0000"/>
                </a:solidFill>
              </a:rPr>
              <a:t>絶縁体</a:t>
            </a:r>
            <a:r>
              <a:rPr lang="ja-JP" altLang="en-US" dirty="0"/>
              <a:t>では</a:t>
            </a:r>
            <a:r>
              <a:rPr lang="en-US" altLang="ja-JP" dirty="0"/>
              <a:t>5eV</a:t>
            </a:r>
            <a:r>
              <a:rPr lang="ja-JP" altLang="en-US" dirty="0"/>
              <a:t>程度</a:t>
            </a:r>
            <a:endParaRPr lang="en-US" altLang="ja-JP" dirty="0"/>
          </a:p>
          <a:p>
            <a:pPr lvl="1"/>
            <a:r>
              <a:rPr lang="ja-JP" altLang="en-US" dirty="0">
                <a:solidFill>
                  <a:srgbClr val="FF0000"/>
                </a:solidFill>
              </a:rPr>
              <a:t>金属</a:t>
            </a:r>
            <a:r>
              <a:rPr lang="ja-JP" altLang="en-US" dirty="0"/>
              <a:t>では</a:t>
            </a:r>
            <a:r>
              <a:rPr lang="en-US" altLang="ja-JP" dirty="0"/>
              <a:t>1〜2eV</a:t>
            </a:r>
            <a:r>
              <a:rPr lang="ja-JP" altLang="en-US" dirty="0"/>
              <a:t>程度</a:t>
            </a:r>
            <a:endParaRPr lang="en-US" altLang="ja-JP" dirty="0"/>
          </a:p>
          <a:p>
            <a:r>
              <a:rPr lang="ja-JP" altLang="en-US" dirty="0"/>
              <a:t>当時</a:t>
            </a:r>
            <a:r>
              <a:rPr lang="en-US" altLang="ja-JP" dirty="0"/>
              <a:t>(25</a:t>
            </a:r>
            <a:r>
              <a:rPr lang="ja-JP" altLang="en-US" dirty="0"/>
              <a:t>年前</a:t>
            </a:r>
            <a:r>
              <a:rPr lang="en-US" altLang="ja-JP" dirty="0"/>
              <a:t>)</a:t>
            </a:r>
            <a:r>
              <a:rPr lang="ja-JP" altLang="en-US" dirty="0"/>
              <a:t>感じた問題点</a:t>
            </a:r>
            <a:endParaRPr lang="en-US" altLang="ja-JP" dirty="0"/>
          </a:p>
          <a:p>
            <a:pPr lvl="1"/>
            <a:r>
              <a:rPr lang="ja-JP" altLang="en-US" dirty="0"/>
              <a:t>発見法的なパラメータサーチ</a:t>
            </a:r>
            <a:endParaRPr lang="en-US" altLang="ja-JP" dirty="0"/>
          </a:p>
          <a:p>
            <a:pPr lvl="1"/>
            <a:r>
              <a:rPr lang="en-US" altLang="ja-JP" dirty="0"/>
              <a:t>XPS</a:t>
            </a:r>
            <a:r>
              <a:rPr lang="ja-JP" altLang="en-US" dirty="0"/>
              <a:t>を決めてから</a:t>
            </a:r>
            <a:r>
              <a:rPr lang="en-US" altLang="ja-JP" dirty="0"/>
              <a:t>XAS</a:t>
            </a:r>
            <a:r>
              <a:rPr lang="ja-JP" altLang="en-US" dirty="0"/>
              <a:t>を解析</a:t>
            </a:r>
            <a:endParaRPr lang="en-US" altLang="ja-JP" dirty="0"/>
          </a:p>
          <a:p>
            <a:pPr lvl="1"/>
            <a:r>
              <a:rPr lang="ja-JP" altLang="en-US" dirty="0"/>
              <a:t>余分なパラメータを導入</a:t>
            </a:r>
            <a:r>
              <a:rPr lang="en-US" altLang="ja-JP" dirty="0"/>
              <a:t>?</a:t>
            </a:r>
          </a:p>
          <a:p>
            <a:pPr lvl="1"/>
            <a:r>
              <a:rPr lang="ja-JP" altLang="en-US" dirty="0"/>
              <a:t>オーバーフィット</a:t>
            </a:r>
            <a:endParaRPr lang="en-US" altLang="ja-JP" dirty="0"/>
          </a:p>
          <a:p>
            <a:pPr lvl="1"/>
            <a:r>
              <a:rPr lang="ja-JP" altLang="en-US" dirty="0"/>
              <a:t>推定パラメータの誤差評価</a:t>
            </a:r>
            <a:endParaRPr lang="en-US" altLang="ja-JP" dirty="0"/>
          </a:p>
          <a:p>
            <a:pPr marL="0" indent="0">
              <a:buNone/>
            </a:pPr>
            <a:r>
              <a:rPr lang="en-US" altLang="ja-JP" dirty="0"/>
              <a:t>→</a:t>
            </a:r>
            <a:r>
              <a:rPr lang="ja-JP" altLang="en-US" dirty="0">
                <a:solidFill>
                  <a:srgbClr val="FF0000"/>
                </a:solidFill>
              </a:rPr>
              <a:t>情報科学的アプローチ</a:t>
            </a:r>
            <a:endParaRPr lang="en-US" altLang="ja-JP" dirty="0">
              <a:solidFill>
                <a:srgbClr val="FF0000"/>
              </a:solidFill>
            </a:endParaRPr>
          </a:p>
          <a:p>
            <a:pPr lvl="1"/>
            <a:endParaRPr lang="en-US" altLang="ja-JP" dirty="0"/>
          </a:p>
          <a:p>
            <a:endParaRPr lang="en-US" altLang="ja-JP" dirty="0"/>
          </a:p>
          <a:p>
            <a:endParaRPr lang="ja-JP" altLang="en-US" sz="3600" baseline="-25000" dirty="0"/>
          </a:p>
        </p:txBody>
      </p:sp>
      <p:pic>
        <p:nvPicPr>
          <p:cNvPr id="9" name="Picture 2"/>
          <p:cNvPicPr>
            <a:picLocks noChangeAspect="1" noChangeArrowheads="1"/>
          </p:cNvPicPr>
          <p:nvPr/>
        </p:nvPicPr>
        <p:blipFill>
          <a:blip r:embed="rId2"/>
          <a:srcRect/>
          <a:stretch>
            <a:fillRect/>
          </a:stretch>
        </p:blipFill>
        <p:spPr bwMode="auto">
          <a:xfrm>
            <a:off x="4932040" y="1556792"/>
            <a:ext cx="4136354" cy="4357697"/>
          </a:xfrm>
          <a:prstGeom prst="rect">
            <a:avLst/>
          </a:prstGeom>
          <a:noFill/>
          <a:ln w="19050" cap="flat" cmpd="sng" algn="ctr">
            <a:noFill/>
            <a:prstDash val="solid"/>
            <a:miter lim="800000"/>
            <a:headEnd type="none" w="med" len="med"/>
            <a:tailEnd type="none" w="lg" len="lg"/>
          </a:ln>
          <a:effectLst/>
        </p:spPr>
      </p:pic>
      <p:sp>
        <p:nvSpPr>
          <p:cNvPr id="10" name="円/楕円 9"/>
          <p:cNvSpPr/>
          <p:nvPr/>
        </p:nvSpPr>
        <p:spPr bwMode="auto">
          <a:xfrm>
            <a:off x="5715000" y="3200400"/>
            <a:ext cx="457200" cy="381000"/>
          </a:xfrm>
          <a:prstGeom prst="ellipse">
            <a:avLst/>
          </a:prstGeom>
          <a:noFill/>
          <a:ln w="381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71418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a:latin typeface="Calibri"/>
                <a:cs typeface="Calibri"/>
              </a:rPr>
              <a:t>Kotani</a:t>
            </a:r>
            <a:r>
              <a:rPr lang="ja-JP" altLang="en-US">
                <a:latin typeface="Calibri"/>
                <a:cs typeface="Calibri"/>
              </a:rPr>
              <a:t>と</a:t>
            </a:r>
            <a:r>
              <a:rPr lang="en-US" altLang="ja-JP" dirty="0">
                <a:latin typeface="Calibri"/>
                <a:cs typeface="Calibri"/>
              </a:rPr>
              <a:t>Gunnarsson</a:t>
            </a:r>
            <a:r>
              <a:rPr lang="ja-JP" altLang="en-US">
                <a:latin typeface="Calibri"/>
                <a:cs typeface="Calibri"/>
              </a:rPr>
              <a:t>の主張</a:t>
            </a:r>
            <a:endParaRPr lang="ja-JP" altLang="en-US" dirty="0">
              <a:latin typeface="Calibri"/>
              <a:cs typeface="Calibri"/>
            </a:endParaRPr>
          </a:p>
        </p:txBody>
      </p:sp>
      <p:sp>
        <p:nvSpPr>
          <p:cNvPr id="7" name="コンテンツ プレースホルダ 6"/>
          <p:cNvSpPr>
            <a:spLocks noGrp="1"/>
          </p:cNvSpPr>
          <p:nvPr>
            <p:ph sz="half" idx="1"/>
          </p:nvPr>
        </p:nvSpPr>
        <p:spPr>
          <a:xfrm>
            <a:off x="228600" y="1600200"/>
            <a:ext cx="4572000" cy="4648200"/>
          </a:xfrm>
        </p:spPr>
        <p:txBody>
          <a:bodyPr/>
          <a:lstStyle/>
          <a:p>
            <a:r>
              <a:rPr lang="en-US" altLang="ja-JP" dirty="0" err="1"/>
              <a:t>Kotani</a:t>
            </a:r>
            <a:r>
              <a:rPr lang="ja-JP" altLang="en-US" dirty="0"/>
              <a:t>の主張：</a:t>
            </a:r>
            <a:r>
              <a:rPr lang="en-US" altLang="ja-JP" dirty="0" err="1"/>
              <a:t>U</a:t>
            </a:r>
            <a:r>
              <a:rPr lang="en-US" altLang="ja-JP" sz="3600" baseline="-25000" dirty="0" err="1"/>
              <a:t>dc</a:t>
            </a:r>
            <a:r>
              <a:rPr lang="ja-JP" altLang="en-US" dirty="0"/>
              <a:t>が必要</a:t>
            </a:r>
            <a:endParaRPr lang="en-US" altLang="ja-JP" dirty="0"/>
          </a:p>
          <a:p>
            <a:r>
              <a:rPr lang="ja-JP" altLang="en-US" dirty="0"/>
              <a:t>結論</a:t>
            </a:r>
            <a:endParaRPr lang="en-US" altLang="ja-JP" dirty="0"/>
          </a:p>
          <a:p>
            <a:pPr lvl="1"/>
            <a:r>
              <a:rPr lang="ja-JP" altLang="en-US" dirty="0"/>
              <a:t>絶縁体には必要</a:t>
            </a:r>
            <a:endParaRPr lang="en-US" altLang="ja-JP" dirty="0"/>
          </a:p>
          <a:p>
            <a:pPr lvl="1"/>
            <a:r>
              <a:rPr lang="ja-JP" altLang="en-US" dirty="0"/>
              <a:t>金属では不必要</a:t>
            </a:r>
            <a:endParaRPr lang="en-US" altLang="ja-JP" dirty="0"/>
          </a:p>
          <a:p>
            <a:pPr marL="457200" lvl="1" indent="0">
              <a:buNone/>
            </a:pPr>
            <a:endParaRPr lang="en-US" altLang="ja-JP" dirty="0"/>
          </a:p>
          <a:p>
            <a:endParaRPr lang="en-US" altLang="ja-JP" dirty="0"/>
          </a:p>
          <a:p>
            <a:endParaRPr lang="ja-JP" altLang="en-US" sz="3600" baseline="-25000" dirty="0"/>
          </a:p>
        </p:txBody>
      </p:sp>
      <p:pic>
        <p:nvPicPr>
          <p:cNvPr id="9" name="Picture 2"/>
          <p:cNvPicPr>
            <a:picLocks noChangeAspect="1" noChangeArrowheads="1"/>
          </p:cNvPicPr>
          <p:nvPr/>
        </p:nvPicPr>
        <p:blipFill>
          <a:blip r:embed="rId2"/>
          <a:srcRect/>
          <a:stretch>
            <a:fillRect/>
          </a:stretch>
        </p:blipFill>
        <p:spPr bwMode="auto">
          <a:xfrm>
            <a:off x="4572000" y="1676400"/>
            <a:ext cx="4136354" cy="4357697"/>
          </a:xfrm>
          <a:prstGeom prst="rect">
            <a:avLst/>
          </a:prstGeom>
          <a:noFill/>
          <a:ln w="19050" cap="flat" cmpd="sng" algn="ctr">
            <a:noFill/>
            <a:prstDash val="solid"/>
            <a:miter lim="800000"/>
            <a:headEnd type="none" w="med" len="med"/>
            <a:tailEnd type="none" w="lg" len="lg"/>
          </a:ln>
          <a:effectLst/>
        </p:spPr>
      </p:pic>
      <p:sp>
        <p:nvSpPr>
          <p:cNvPr id="10" name="円/楕円 9"/>
          <p:cNvSpPr/>
          <p:nvPr/>
        </p:nvSpPr>
        <p:spPr bwMode="auto">
          <a:xfrm>
            <a:off x="5715000" y="3200400"/>
            <a:ext cx="457200" cy="381000"/>
          </a:xfrm>
          <a:prstGeom prst="ellipse">
            <a:avLst/>
          </a:prstGeom>
          <a:noFill/>
          <a:ln w="38100" cap="flat" cmpd="sng" algn="ctr">
            <a:solidFill>
              <a:srgbClr val="FF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99684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67544" y="0"/>
            <a:ext cx="8229600" cy="1143000"/>
          </a:xfrm>
        </p:spPr>
        <p:txBody>
          <a:bodyPr/>
          <a:lstStyle/>
          <a:p>
            <a:r>
              <a:rPr kumimoji="1" lang="ja-JP" altLang="en-US" dirty="0"/>
              <a:t>絶縁体</a:t>
            </a:r>
            <a:r>
              <a:rPr lang="ja-JP" altLang="en-US" dirty="0"/>
              <a:t>と金属</a:t>
            </a:r>
            <a:endParaRPr kumimoji="1" lang="ja-JP" altLang="en-US" dirty="0"/>
          </a:p>
        </p:txBody>
      </p:sp>
      <p:sp>
        <p:nvSpPr>
          <p:cNvPr id="3" name="コンテンツ プレースホルダー 2"/>
          <p:cNvSpPr>
            <a:spLocks noGrp="1"/>
          </p:cNvSpPr>
          <p:nvPr>
            <p:ph idx="1"/>
          </p:nvPr>
        </p:nvSpPr>
        <p:spPr>
          <a:xfrm>
            <a:off x="107504" y="4293096"/>
            <a:ext cx="9396536" cy="1800200"/>
          </a:xfrm>
        </p:spPr>
        <p:txBody>
          <a:bodyPr/>
          <a:lstStyle/>
          <a:p>
            <a:r>
              <a:rPr lang="ja-JP" altLang="en-US" sz="2800" dirty="0"/>
              <a:t>金属では励起電子の緩和プロセスが見えていた</a:t>
            </a:r>
            <a:endParaRPr lang="en-US" altLang="ja-JP" sz="2800" dirty="0"/>
          </a:p>
          <a:p>
            <a:r>
              <a:rPr kumimoji="1" lang="ja-JP" altLang="en-US" sz="2800" dirty="0"/>
              <a:t>励起の初期には</a:t>
            </a:r>
            <a:r>
              <a:rPr kumimoji="1" lang="en-US" altLang="ja-JP" sz="4000" dirty="0" err="1"/>
              <a:t>ε</a:t>
            </a:r>
            <a:r>
              <a:rPr kumimoji="1" lang="en-US" altLang="ja-JP" sz="2800" baseline="-25000" dirty="0" err="1"/>
              <a:t>dc</a:t>
            </a:r>
            <a:r>
              <a:rPr lang="ja-JP" altLang="en-US" sz="2800" dirty="0"/>
              <a:t>が絶縁体程度</a:t>
            </a:r>
            <a:r>
              <a:rPr lang="en-US" altLang="ja-JP" sz="2800" dirty="0"/>
              <a:t>(</a:t>
            </a:r>
            <a:r>
              <a:rPr lang="en-US" altLang="ja-JP" sz="2800" dirty="0" err="1"/>
              <a:t>Kotani</a:t>
            </a:r>
            <a:r>
              <a:rPr lang="ja-JP" altLang="en-US" sz="2800" dirty="0"/>
              <a:t>の主張</a:t>
            </a:r>
            <a:r>
              <a:rPr lang="en-US" altLang="ja-JP" sz="2800" dirty="0"/>
              <a:t>)</a:t>
            </a:r>
          </a:p>
          <a:p>
            <a:r>
              <a:rPr kumimoji="1" lang="ja-JP" altLang="en-US" sz="2800" dirty="0"/>
              <a:t>緩和することで遮蔽効果がきく</a:t>
            </a:r>
            <a:r>
              <a:rPr lang="en-US" altLang="ja-JP" sz="4000" dirty="0" err="1"/>
              <a:t>ε</a:t>
            </a:r>
            <a:r>
              <a:rPr lang="en-US" altLang="ja-JP" sz="2800" baseline="-25000" dirty="0" err="1"/>
              <a:t>dc</a:t>
            </a:r>
            <a:r>
              <a:rPr lang="en-US" altLang="ja-JP" sz="2800" baseline="-25000" dirty="0"/>
              <a:t> </a:t>
            </a:r>
            <a:r>
              <a:rPr lang="en-US" altLang="ja-JP" sz="2800" dirty="0"/>
              <a:t>=0(</a:t>
            </a:r>
            <a:r>
              <a:rPr kumimoji="1" lang="en-US" altLang="ja-JP" sz="2800" dirty="0" err="1"/>
              <a:t>Gunnarson</a:t>
            </a:r>
            <a:r>
              <a:rPr kumimoji="1" lang="ja-JP" altLang="en-US" sz="2800" dirty="0"/>
              <a:t>の主張</a:t>
            </a:r>
            <a:r>
              <a:rPr kumimoji="1" lang="en-US" altLang="ja-JP" sz="2800" dirty="0"/>
              <a:t>)</a:t>
            </a:r>
          </a:p>
          <a:p>
            <a:r>
              <a:rPr kumimoji="1" lang="ja-JP" altLang="en-US" sz="2800" dirty="0"/>
              <a:t>このようなことを実証するのは現在は可能でしょうか？</a:t>
            </a:r>
          </a:p>
        </p:txBody>
      </p:sp>
      <p:pic>
        <p:nvPicPr>
          <p:cNvPr id="2" name="図 1" descr="名称未設定.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980728"/>
            <a:ext cx="6352938" cy="3393145"/>
          </a:xfrm>
          <a:prstGeom prst="rect">
            <a:avLst/>
          </a:prstGeom>
        </p:spPr>
      </p:pic>
    </p:spTree>
    <p:extLst>
      <p:ext uri="{BB962C8B-B14F-4D97-AF65-F5344CB8AC3E}">
        <p14:creationId xmlns:p14="http://schemas.microsoft.com/office/powerpoint/2010/main" val="10088032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usepackage[dvips]{graphicx}&#10;\usepackage{enumerate}&#10;\usepackage[dvips]{color}&#10;\usepackage{color}&#10;\newcommand{\Prob}{\mbox{Prob}}&#10;\newcommand{\Tr}{\mbox{Tr}}&#10;\newcommand{\Dirichlet}{\mbox{Dir}}&#10;\renewcommand{\vec}[1]{\mbox{\boldmath $#1$}}&#10;\newcommand{\hv}{Y^n} % hidden variable&#10;\newcommand{\ov}{X^n} % observed variable &#10;\newcommand{\param}{\theta} % parameter &#10;\newcommand{\model}{m}&#10;\newcommand{\postHv}{Q}&#10;\newcommand{\postParam}{r}&#10;\newcommand{\prior}{\varphi}&#10;\renewcommand{\vec}[1]{\mbox{\boldmath $#1$}}&#10;\newcommand{\red}[1]{\textcolor{red}{#1}}&#10;\newcommand{\blue}[1]{\textcolor{blue}{#1}}&#10;\newcommand{\green}[1]{\color[named]{OliveGreen}#1\color[named]{Black}}&#10;\begin{document}&#10;\begin{eqnarray*}&#10;\end{eqnarray*}&#10;\end{document}"/>
  <p:tag name="TEX2PS" val="platex $(base).tex; dvipsk -D $(res) -E -o $(base).ps $(base).dvi"/>
  <p:tag name="EXTERNALEDITCOMMAND" val="notepad %"/>
  <p:tag name="GHOSTSCRIPTCOMMAND" val="gswin32c -dWINKANJI"/>
  <p:tag name="DEFAULTBITMAP" val="png256"/>
  <p:tag name="DEFAULTBLEND" val="False"/>
  <p:tag name="DEFAULTTRANSPARENT" val="True"/>
  <p:tag name="DEFAULTWORKAROUNDTRANSPARENCYBUG" val="False"/>
  <p:tag name="DEFAULTRESOLUTION" val="300"/>
  <p:tag name="DEFAULTMAGNIFICATION" val="2"/>
  <p:tag name="DEFAULTFONTSIZE" val="10"/>
  <p:tag name="DEFAULTWIDTH" val="384"/>
  <p:tag name="DEFAULTHEIGHT" val="331"/>
</p:tagLst>
</file>

<file path=ppt/tags/tag2.xml><?xml version="1.0" encoding="utf-8"?>
<p:tagLst xmlns:a="http://schemas.openxmlformats.org/drawingml/2006/main" xmlns:r="http://schemas.openxmlformats.org/officeDocument/2006/relationships" xmlns:p="http://schemas.openxmlformats.org/presentationml/2006/main">
  <p:tag name="TIMING" val="|53.1|14.2"/>
</p:tagLst>
</file>

<file path=ppt/tags/tag3.xml><?xml version="1.0" encoding="utf-8"?>
<p:tagLst xmlns:a="http://schemas.openxmlformats.org/drawingml/2006/main" xmlns:r="http://schemas.openxmlformats.org/officeDocument/2006/relationships" xmlns:p="http://schemas.openxmlformats.org/presentationml/2006/main">
  <p:tag name="TIMING" val="|11.9|21.3|17|7.1|5.9|7.3|16|11.8|7|7.6|25.2"/>
</p:tagLst>
</file>

<file path=ppt/tags/tag4.xml><?xml version="1.0" encoding="utf-8"?>
<p:tagLst xmlns:a="http://schemas.openxmlformats.org/drawingml/2006/main" xmlns:r="http://schemas.openxmlformats.org/officeDocument/2006/relationships" xmlns:p="http://schemas.openxmlformats.org/presentationml/2006/main">
  <p:tag name="TIMING" val="|11.9|21.3|17|7.1|5.9|7.3|16|11.8|7|7.6|25.2"/>
</p:tagLst>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lg" len="lg"/>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1"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lg" len="lg"/>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1"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7218</TotalTime>
  <Words>3292</Words>
  <Application>Microsoft Macintosh PowerPoint</Application>
  <PresentationFormat>画面に合わせる (4:3)</PresentationFormat>
  <Paragraphs>552</Paragraphs>
  <Slides>58</Slides>
  <Notes>10</Notes>
  <HiddenSlides>0</HiddenSlides>
  <MMClips>0</MMClips>
  <ScaleCrop>false</ScaleCrop>
  <HeadingPairs>
    <vt:vector size="8" baseType="variant">
      <vt:variant>
        <vt:lpstr>使用されているフォント</vt:lpstr>
      </vt:variant>
      <vt:variant>
        <vt:i4>8</vt:i4>
      </vt:variant>
      <vt:variant>
        <vt:lpstr>テーマ</vt:lpstr>
      </vt:variant>
      <vt:variant>
        <vt:i4>2</vt:i4>
      </vt:variant>
      <vt:variant>
        <vt:lpstr>埋め込まれた OLE サーバー</vt:lpstr>
      </vt:variant>
      <vt:variant>
        <vt:i4>2</vt:i4>
      </vt:variant>
      <vt:variant>
        <vt:lpstr>スライド タイトル</vt:lpstr>
      </vt:variant>
      <vt:variant>
        <vt:i4>58</vt:i4>
      </vt:variant>
    </vt:vector>
  </HeadingPairs>
  <TitlesOfParts>
    <vt:vector size="70" baseType="lpstr">
      <vt:lpstr>ＭＳ Ｐゴシック</vt:lpstr>
      <vt:lpstr>Arial</vt:lpstr>
      <vt:lpstr>Calibri</vt:lpstr>
      <vt:lpstr>Garamond</vt:lpstr>
      <vt:lpstr>Tahoma</vt:lpstr>
      <vt:lpstr>Times</vt:lpstr>
      <vt:lpstr>Times New Roman</vt:lpstr>
      <vt:lpstr>Wingdings</vt:lpstr>
      <vt:lpstr>標準デザイン</vt:lpstr>
      <vt:lpstr>2_ホワイト</vt:lpstr>
      <vt:lpstr>数式</vt:lpstr>
      <vt:lpstr>Equation</vt:lpstr>
      <vt:lpstr>ベイズ推論と物性科学</vt:lpstr>
      <vt:lpstr>PowerPoint プレゼンテーション</vt:lpstr>
      <vt:lpstr>自己紹介</vt:lpstr>
      <vt:lpstr>修士課程の指導教官小谷章雄先生 (阪大金森研　城先生) </vt:lpstr>
      <vt:lpstr>X-ray Photoelectron Spectroscopy（XPS）とは 対象となる物質の電子状態を調べる測定法</vt:lpstr>
      <vt:lpstr>混合基底関数でスペクトルは書ける</vt:lpstr>
      <vt:lpstr>混合原子価希土類化合物のL3-XASを解析して</vt:lpstr>
      <vt:lpstr>KotaniとGunnarssonの主張</vt:lpstr>
      <vt:lpstr>絶縁体と金属</vt:lpstr>
      <vt:lpstr>混合原子価希土類化合物のL3-XASを解析して</vt:lpstr>
      <vt:lpstr>ベイズ推論と物性科学</vt:lpstr>
      <vt:lpstr>スペクトル分解: 力強い良い例題1</vt:lpstr>
      <vt:lpstr>例題2: 時間分解XPS(使えるかも) どこまで時間窓を小さくできるか</vt:lpstr>
      <vt:lpstr>共同研究者</vt:lpstr>
      <vt:lpstr>内容</vt:lpstr>
      <vt:lpstr>スペクトル分解の定式化</vt:lpstr>
      <vt:lpstr>学習法：最急降下法</vt:lpstr>
      <vt:lpstr>誤差関数は局所解を持つ</vt:lpstr>
      <vt:lpstr>確率的定式化</vt:lpstr>
      <vt:lpstr>レプリカ交換モンテカルロ法 ランダムスピン系から</vt:lpstr>
      <vt:lpstr>レプリカ交換モンテカルロ法のイメージ</vt:lpstr>
      <vt:lpstr>レプリカ交換モンテカルロ法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確率的定式化</vt:lpstr>
      <vt:lpstr>ベイズ推論：因果律を組み込んでデータ解析</vt:lpstr>
      <vt:lpstr>対数損失関数とエネルギー ベイズ推論と統計物理は数理的に等価</vt:lpstr>
      <vt:lpstr>PowerPoint プレゼンテーション</vt:lpstr>
      <vt:lpstr>情報統計力学の深化と展開 東工大　樺島教授　(2006-2009)</vt:lpstr>
      <vt:lpstr>それぞれのKについて最適化完了 　　　　　　　　　　　　Kをどう選ぶか</vt:lpstr>
      <vt:lpstr>ベイズ推論による逆アプローチ</vt:lpstr>
      <vt:lpstr>自由エネルギーの数値的計算法 レプリカ交換法の性質を巧妙に使う</vt:lpstr>
      <vt:lpstr>レプリカ交換モンテカルロ法のイメージ</vt:lpstr>
      <vt:lpstr>問題1 マルチピークスペクトルの最適分解</vt:lpstr>
      <vt:lpstr>内容</vt:lpstr>
      <vt:lpstr>XPS測定</vt:lpstr>
      <vt:lpstr>測定時間とスペクトル どこまで時間窓を小さくできるか？</vt:lpstr>
      <vt:lpstr>XPS測定におけるノイズ</vt:lpstr>
      <vt:lpstr>ベイズ推論の拡張性</vt:lpstr>
      <vt:lpstr>問題2 時間分解XPS どこまで時間窓を小さくできるか</vt:lpstr>
      <vt:lpstr>MCMC法によるヒストグラム作成</vt:lpstr>
      <vt:lpstr>ピーク位置パラメータの推定精度</vt:lpstr>
      <vt:lpstr>4msと1msでの相転移の様子</vt:lpstr>
      <vt:lpstr>標準試料 二つのピーク間でのパラメータ相関</vt:lpstr>
      <vt:lpstr>内容</vt:lpstr>
      <vt:lpstr>順アプローチと逆アプローチ</vt:lpstr>
      <vt:lpstr>系の複雑性と適したアプローチ</vt:lpstr>
      <vt:lpstr>混合原子価希土類化合物のL3-XASを解析して</vt:lpstr>
      <vt:lpstr>スペクトル統合　LASOR</vt:lpstr>
      <vt:lpstr>ベイズ推論と物性科学(1/2)</vt:lpstr>
      <vt:lpstr>ベイズ推論と物性科学(2/2)</vt:lpstr>
      <vt:lpstr>混合原子価希土類化合物のL3-XASを解析して</vt:lpstr>
      <vt:lpstr>まとめと今後の展開</vt:lpstr>
    </vt:vector>
  </TitlesOfParts>
  <Company>Okada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変分ベイズ法における確定的アニーリング</dc:title>
  <dc:creator>Katahira</dc:creator>
  <cp:lastModifiedBy>真人 岡田</cp:lastModifiedBy>
  <cp:revision>1180</cp:revision>
  <cp:lastPrinted>2012-07-18T23:51:40Z</cp:lastPrinted>
  <dcterms:created xsi:type="dcterms:W3CDTF">2012-07-18T14:46:22Z</dcterms:created>
  <dcterms:modified xsi:type="dcterms:W3CDTF">2023-06-20T08:43:56Z</dcterms:modified>
</cp:coreProperties>
</file>